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2"/>
  </p:notesMasterIdLst>
  <p:sldIdLst>
    <p:sldId id="2053" r:id="rId2"/>
    <p:sldId id="495" r:id="rId3"/>
    <p:sldId id="2059" r:id="rId4"/>
    <p:sldId id="2060" r:id="rId5"/>
    <p:sldId id="2061" r:id="rId6"/>
    <p:sldId id="2054" r:id="rId7"/>
    <p:sldId id="503" r:id="rId8"/>
    <p:sldId id="504" r:id="rId9"/>
    <p:sldId id="2055" r:id="rId10"/>
    <p:sldId id="498" r:id="rId11"/>
    <p:sldId id="499" r:id="rId12"/>
    <p:sldId id="500" r:id="rId13"/>
    <p:sldId id="501" r:id="rId14"/>
    <p:sldId id="502" r:id="rId15"/>
    <p:sldId id="2057" r:id="rId16"/>
    <p:sldId id="509" r:id="rId17"/>
    <p:sldId id="494" r:id="rId18"/>
    <p:sldId id="2058" r:id="rId19"/>
    <p:sldId id="507" r:id="rId20"/>
    <p:sldId id="508" r:id="rId21"/>
    <p:sldId id="506" r:id="rId22"/>
    <p:sldId id="511" r:id="rId23"/>
    <p:sldId id="512" r:id="rId24"/>
    <p:sldId id="505" r:id="rId25"/>
    <p:sldId id="514" r:id="rId26"/>
    <p:sldId id="515" r:id="rId27"/>
    <p:sldId id="516" r:id="rId28"/>
    <p:sldId id="517" r:id="rId29"/>
    <p:sldId id="513" r:id="rId30"/>
    <p:sldId id="203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9391D-C418-4406-A946-C1C26F8C6FC3}" v="21" dt="2020-02-25T08:43:56.3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1" autoAdjust="0"/>
    <p:restoredTop sz="50047" autoAdjust="0"/>
  </p:normalViewPr>
  <p:slideViewPr>
    <p:cSldViewPr snapToGrid="0" showGuides="1">
      <p:cViewPr varScale="1">
        <p:scale>
          <a:sx n="48" d="100"/>
          <a:sy n="48" d="100"/>
        </p:scale>
        <p:origin x="2272" y="40"/>
      </p:cViewPr>
      <p:guideLst>
        <p:guide orient="horz" pos="429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ela Delgado" userId="632204cc7e1dba17" providerId="Windows Live" clId="Web-{36B9391D-C418-4406-A946-C1C26F8C6FC3}"/>
    <pc:docChg chg="delSld">
      <pc:chgData name="Pamela Delgado" userId="632204cc7e1dba17" providerId="Windows Live" clId="Web-{36B9391D-C418-4406-A946-C1C26F8C6FC3}" dt="2020-02-25T08:43:56.384" v="20"/>
      <pc:docMkLst>
        <pc:docMk/>
      </pc:docMkLst>
      <pc:sldChg chg="del">
        <pc:chgData name="Pamela Delgado" userId="632204cc7e1dba17" providerId="Windows Live" clId="Web-{36B9391D-C418-4406-A946-C1C26F8C6FC3}" dt="2020-02-25T08:43:56.369" v="15"/>
        <pc:sldMkLst>
          <pc:docMk/>
          <pc:sldMk cId="1733344863" sldId="462"/>
        </pc:sldMkLst>
      </pc:sldChg>
      <pc:sldChg chg="del">
        <pc:chgData name="Pamela Delgado" userId="632204cc7e1dba17" providerId="Windows Live" clId="Web-{36B9391D-C418-4406-A946-C1C26F8C6FC3}" dt="2020-02-25T08:43:56.369" v="11"/>
        <pc:sldMkLst>
          <pc:docMk/>
          <pc:sldMk cId="3122610448" sldId="478"/>
        </pc:sldMkLst>
      </pc:sldChg>
      <pc:sldChg chg="del">
        <pc:chgData name="Pamela Delgado" userId="632204cc7e1dba17" providerId="Windows Live" clId="Web-{36B9391D-C418-4406-A946-C1C26F8C6FC3}" dt="2020-02-25T08:43:56.384" v="18"/>
        <pc:sldMkLst>
          <pc:docMk/>
          <pc:sldMk cId="4058278617" sldId="479"/>
        </pc:sldMkLst>
      </pc:sldChg>
      <pc:sldChg chg="del">
        <pc:chgData name="Pamela Delgado" userId="632204cc7e1dba17" providerId="Windows Live" clId="Web-{36B9391D-C418-4406-A946-C1C26F8C6FC3}" dt="2020-02-25T08:43:56.384" v="17"/>
        <pc:sldMkLst>
          <pc:docMk/>
          <pc:sldMk cId="843380774" sldId="481"/>
        </pc:sldMkLst>
      </pc:sldChg>
      <pc:sldChg chg="del">
        <pc:chgData name="Pamela Delgado" userId="632204cc7e1dba17" providerId="Windows Live" clId="Web-{36B9391D-C418-4406-A946-C1C26F8C6FC3}" dt="2020-02-25T08:43:56.369" v="16"/>
        <pc:sldMkLst>
          <pc:docMk/>
          <pc:sldMk cId="801203036" sldId="482"/>
        </pc:sldMkLst>
      </pc:sldChg>
      <pc:sldChg chg="del">
        <pc:chgData name="Pamela Delgado" userId="632204cc7e1dba17" providerId="Windows Live" clId="Web-{36B9391D-C418-4406-A946-C1C26F8C6FC3}" dt="2020-02-25T08:43:56.384" v="19"/>
        <pc:sldMkLst>
          <pc:docMk/>
          <pc:sldMk cId="506176088" sldId="483"/>
        </pc:sldMkLst>
      </pc:sldChg>
      <pc:sldChg chg="del">
        <pc:chgData name="Pamela Delgado" userId="632204cc7e1dba17" providerId="Windows Live" clId="Web-{36B9391D-C418-4406-A946-C1C26F8C6FC3}" dt="2020-02-25T08:43:56.369" v="10"/>
        <pc:sldMkLst>
          <pc:docMk/>
          <pc:sldMk cId="2263524842" sldId="487"/>
        </pc:sldMkLst>
      </pc:sldChg>
      <pc:sldChg chg="del">
        <pc:chgData name="Pamela Delgado" userId="632204cc7e1dba17" providerId="Windows Live" clId="Web-{36B9391D-C418-4406-A946-C1C26F8C6FC3}" dt="2020-02-25T08:43:56.353" v="7"/>
        <pc:sldMkLst>
          <pc:docMk/>
          <pc:sldMk cId="4064332597" sldId="488"/>
        </pc:sldMkLst>
      </pc:sldChg>
      <pc:sldChg chg="del">
        <pc:chgData name="Pamela Delgado" userId="632204cc7e1dba17" providerId="Windows Live" clId="Web-{36B9391D-C418-4406-A946-C1C26F8C6FC3}" dt="2020-02-25T08:43:56.369" v="9"/>
        <pc:sldMkLst>
          <pc:docMk/>
          <pc:sldMk cId="3136987526" sldId="489"/>
        </pc:sldMkLst>
      </pc:sldChg>
      <pc:sldChg chg="del">
        <pc:chgData name="Pamela Delgado" userId="632204cc7e1dba17" providerId="Windows Live" clId="Web-{36B9391D-C418-4406-A946-C1C26F8C6FC3}" dt="2020-02-25T08:43:56.353" v="6"/>
        <pc:sldMkLst>
          <pc:docMk/>
          <pc:sldMk cId="1941330703" sldId="490"/>
        </pc:sldMkLst>
      </pc:sldChg>
      <pc:sldChg chg="del">
        <pc:chgData name="Pamela Delgado" userId="632204cc7e1dba17" providerId="Windows Live" clId="Web-{36B9391D-C418-4406-A946-C1C26F8C6FC3}" dt="2020-02-25T08:43:56.353" v="5"/>
        <pc:sldMkLst>
          <pc:docMk/>
          <pc:sldMk cId="2209171042" sldId="491"/>
        </pc:sldMkLst>
      </pc:sldChg>
      <pc:sldChg chg="del">
        <pc:chgData name="Pamela Delgado" userId="632204cc7e1dba17" providerId="Windows Live" clId="Web-{36B9391D-C418-4406-A946-C1C26F8C6FC3}" dt="2020-02-25T08:43:56.353" v="4"/>
        <pc:sldMkLst>
          <pc:docMk/>
          <pc:sldMk cId="1795610937" sldId="492"/>
        </pc:sldMkLst>
      </pc:sldChg>
      <pc:sldChg chg="del">
        <pc:chgData name="Pamela Delgado" userId="632204cc7e1dba17" providerId="Windows Live" clId="Web-{36B9391D-C418-4406-A946-C1C26F8C6FC3}" dt="2020-02-25T08:43:56.353" v="3"/>
        <pc:sldMkLst>
          <pc:docMk/>
          <pc:sldMk cId="47717634" sldId="493"/>
        </pc:sldMkLst>
      </pc:sldChg>
      <pc:sldChg chg="del">
        <pc:chgData name="Pamela Delgado" userId="632204cc7e1dba17" providerId="Windows Live" clId="Web-{36B9391D-C418-4406-A946-C1C26F8C6FC3}" dt="2020-02-25T08:43:56.353" v="0"/>
        <pc:sldMkLst>
          <pc:docMk/>
          <pc:sldMk cId="3294254600" sldId="527"/>
        </pc:sldMkLst>
      </pc:sldChg>
      <pc:sldChg chg="del">
        <pc:chgData name="Pamela Delgado" userId="632204cc7e1dba17" providerId="Windows Live" clId="Web-{36B9391D-C418-4406-A946-C1C26F8C6FC3}" dt="2020-02-25T08:43:56.369" v="14"/>
        <pc:sldMkLst>
          <pc:docMk/>
          <pc:sldMk cId="2701884734" sldId="1161"/>
        </pc:sldMkLst>
      </pc:sldChg>
      <pc:sldChg chg="del">
        <pc:chgData name="Pamela Delgado" userId="632204cc7e1dba17" providerId="Windows Live" clId="Web-{36B9391D-C418-4406-A946-C1C26F8C6FC3}" dt="2020-02-25T08:43:56.384" v="20"/>
        <pc:sldMkLst>
          <pc:docMk/>
          <pc:sldMk cId="2322365229" sldId="2047"/>
        </pc:sldMkLst>
      </pc:sldChg>
      <pc:sldChg chg="del">
        <pc:chgData name="Pamela Delgado" userId="632204cc7e1dba17" providerId="Windows Live" clId="Web-{36B9391D-C418-4406-A946-C1C26F8C6FC3}" dt="2020-02-25T08:43:56.369" v="12"/>
        <pc:sldMkLst>
          <pc:docMk/>
          <pc:sldMk cId="892746866" sldId="2048"/>
        </pc:sldMkLst>
      </pc:sldChg>
      <pc:sldChg chg="del">
        <pc:chgData name="Pamela Delgado" userId="632204cc7e1dba17" providerId="Windows Live" clId="Web-{36B9391D-C418-4406-A946-C1C26F8C6FC3}" dt="2020-02-25T08:43:56.353" v="1"/>
        <pc:sldMkLst>
          <pc:docMk/>
          <pc:sldMk cId="1908200867" sldId="2049"/>
        </pc:sldMkLst>
      </pc:sldChg>
      <pc:sldChg chg="del">
        <pc:chgData name="Pamela Delgado" userId="632204cc7e1dba17" providerId="Windows Live" clId="Web-{36B9391D-C418-4406-A946-C1C26F8C6FC3}" dt="2020-02-25T08:43:56.369" v="8"/>
        <pc:sldMkLst>
          <pc:docMk/>
          <pc:sldMk cId="1910816917" sldId="2052"/>
        </pc:sldMkLst>
      </pc:sldChg>
      <pc:sldChg chg="del">
        <pc:chgData name="Pamela Delgado" userId="632204cc7e1dba17" providerId="Windows Live" clId="Web-{36B9391D-C418-4406-A946-C1C26F8C6FC3}" dt="2020-02-25T08:43:56.369" v="13"/>
        <pc:sldMkLst>
          <pc:docMk/>
          <pc:sldMk cId="3713707242" sldId="2056"/>
        </pc:sldMkLst>
      </pc:sldChg>
      <pc:sldChg chg="del">
        <pc:chgData name="Pamela Delgado" userId="632204cc7e1dba17" providerId="Windows Live" clId="Web-{36B9391D-C418-4406-A946-C1C26F8C6FC3}" dt="2020-02-25T08:43:56.353" v="2"/>
        <pc:sldMkLst>
          <pc:docMk/>
          <pc:sldMk cId="374527917" sldId="20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25/02/2020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ikit-learn.org/stable/supervised_learning.html#supervised-learning" TargetMode="External"/><Relationship Id="rId7" Type="http://schemas.openxmlformats.org/officeDocument/2006/relationships/hyperlink" Target="http://scikit-learn.org/stable/modules/preprocessing.html#preprocessing"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cikit-learn.org/stable/model_selection.html#model-selection" TargetMode="External"/><Relationship Id="rId5" Type="http://schemas.openxmlformats.org/officeDocument/2006/relationships/hyperlink" Target="http://scikit-learn.org/stable/modules/decomposition.html#decompositions" TargetMode="External"/><Relationship Id="rId4" Type="http://schemas.openxmlformats.org/officeDocument/2006/relationships/hyperlink" Target="http://scikit-learn.org/stable/modules/clustering.html#clusterin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David_Cox_(statisticia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443806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effectLst/>
              </a:rPr>
              <a:t>def</a:t>
            </a:r>
            <a:r>
              <a:rPr lang="en-US" dirty="0">
                <a:effectLst/>
              </a:rPr>
              <a:t> foo(</a:t>
            </a:r>
            <a:r>
              <a:rPr lang="en-US" dirty="0" err="1">
                <a:effectLst/>
              </a:rPr>
              <a:t>param</a:t>
            </a:r>
            <a:r>
              <a:rPr lang="en-US" dirty="0">
                <a:effectLst/>
              </a:rPr>
              <a:t>=None): </a:t>
            </a:r>
          </a:p>
          <a:p>
            <a:r>
              <a:rPr lang="en-US" dirty="0">
                <a:effectLst/>
              </a:rPr>
              <a:t>    if </a:t>
            </a:r>
            <a:r>
              <a:rPr lang="en-US" dirty="0" err="1">
                <a:effectLst/>
              </a:rPr>
              <a:t>param</a:t>
            </a:r>
            <a:r>
              <a:rPr lang="en-US" dirty="0">
                <a:effectLst/>
              </a:rPr>
              <a:t> is None: </a:t>
            </a:r>
          </a:p>
          <a:p>
            <a:r>
              <a:rPr lang="en-US" dirty="0">
                <a:effectLst/>
              </a:rPr>
              <a:t>        </a:t>
            </a:r>
            <a:r>
              <a:rPr lang="en-US" dirty="0" err="1">
                <a:effectLst/>
              </a:rPr>
              <a:t>param</a:t>
            </a:r>
            <a:r>
              <a:rPr lang="en-US" dirty="0">
                <a:effectLst/>
              </a:rPr>
              <a:t> = [] </a:t>
            </a:r>
          </a:p>
          <a:p>
            <a:r>
              <a:rPr lang="en-US" dirty="0">
                <a:effectLst/>
              </a:rPr>
              <a:t>    </a:t>
            </a:r>
            <a:r>
              <a:rPr lang="en-US" dirty="0" err="1">
                <a:effectLst/>
              </a:rPr>
              <a:t>param.append</a:t>
            </a:r>
            <a:r>
              <a:rPr lang="en-US" dirty="0">
                <a:effectLst/>
              </a:rPr>
              <a:t>(9) </a:t>
            </a:r>
          </a:p>
          <a:p>
            <a:r>
              <a:rPr lang="en-US" dirty="0">
                <a:effectLst/>
              </a:rPr>
              <a:t>    return(</a:t>
            </a:r>
            <a:r>
              <a:rPr lang="en-US" dirty="0" err="1">
                <a:effectLst/>
              </a:rPr>
              <a:t>param</a:t>
            </a:r>
            <a:r>
              <a:rPr lang="en-US" dirty="0">
                <a:effectLst/>
              </a:rPr>
              <a:t>)</a:t>
            </a:r>
          </a:p>
          <a:p>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bar = 42</a:t>
            </a:r>
          </a:p>
          <a:p>
            <a:r>
              <a:rPr lang="en-US" dirty="0" err="1"/>
              <a:t>def</a:t>
            </a:r>
            <a:r>
              <a:rPr lang="en-US" dirty="0"/>
              <a:t> foo():</a:t>
            </a:r>
          </a:p>
          <a:p>
            <a:r>
              <a:rPr lang="en-US" dirty="0"/>
              <a:t>    bar = 0 # !! bar = bar + 0 =&gt; local variable 'bar' referenced before assignment</a:t>
            </a:r>
          </a:p>
          <a:p>
            <a:r>
              <a:rPr lang="en-US" dirty="0"/>
              <a:t>    # return(bar)</a:t>
            </a:r>
          </a:p>
          <a:p>
            <a:endParaRPr lang="en-US" dirty="0"/>
          </a:p>
          <a:p>
            <a:r>
              <a:rPr lang="en-US" dirty="0"/>
              <a:t># bar = foo()</a:t>
            </a:r>
          </a:p>
          <a:p>
            <a:r>
              <a:rPr lang="en-US" dirty="0"/>
              <a:t>foo()</a:t>
            </a:r>
          </a:p>
          <a:p>
            <a:r>
              <a:rPr lang="en-US" dirty="0"/>
              <a:t>print(bar)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b = a[:] same as b = </a:t>
            </a:r>
            <a:r>
              <a:rPr lang="en-US" dirty="0" err="1"/>
              <a:t>a.copy</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34</a:t>
            </a:fld>
            <a:endParaRPr lang="fr-FR"/>
          </a:p>
        </p:txBody>
      </p:sp>
    </p:spTree>
    <p:extLst>
      <p:ext uri="{BB962C8B-B14F-4D97-AF65-F5344CB8AC3E}">
        <p14:creationId xmlns:p14="http://schemas.microsoft.com/office/powerpoint/2010/main" val="387894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Generators are functions that behaves like an iterator</a:t>
            </a:r>
            <a:br>
              <a:rPr lang="en-US" dirty="0"/>
            </a:br>
            <a:endParaRPr lang="en-US" dirty="0"/>
          </a:p>
          <a:p>
            <a:r>
              <a:rPr lang="en-US" dirty="0"/>
              <a:t>why is it important to know them? as a (future) data scientist you should be careful with the way you handle big data</a:t>
            </a:r>
          </a:p>
          <a:p>
            <a:endParaRPr lang="en-US" dirty="0"/>
          </a:p>
          <a:p>
            <a:endParaRPr lang="en-US" dirty="0"/>
          </a:p>
          <a:p>
            <a:r>
              <a:rPr lang="en-US" dirty="0"/>
              <a:t>Comprehension </a:t>
            </a:r>
            <a:br>
              <a:rPr lang="en-US" dirty="0"/>
            </a:br>
            <a:endParaRPr lang="en-US" dirty="0"/>
          </a:p>
          <a:p>
            <a:r>
              <a:rPr lang="en-US" dirty="0"/>
              <a:t>concise way to create lists, almost any </a:t>
            </a:r>
            <a:r>
              <a:rPr lang="en-US" dirty="0" err="1"/>
              <a:t>expresion</a:t>
            </a:r>
            <a:r>
              <a:rPr lang="en-US" dirty="0"/>
              <a:t> inside a bracket</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35</a:t>
            </a:fld>
            <a:endParaRPr lang="fr-FR"/>
          </a:p>
        </p:txBody>
      </p:sp>
    </p:spTree>
    <p:extLst>
      <p:ext uri="{BB962C8B-B14F-4D97-AF65-F5344CB8AC3E}">
        <p14:creationId xmlns:p14="http://schemas.microsoft.com/office/powerpoint/2010/main" val="3375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193893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in combination with </a:t>
            </a:r>
            <a:r>
              <a:rPr lang="en-US" dirty="0" err="1"/>
              <a:t>Numpy</a:t>
            </a:r>
            <a:r>
              <a:rPr lang="en-US" dirty="0"/>
              <a:t>, </a:t>
            </a:r>
            <a:r>
              <a:rPr lang="en-US" dirty="0" err="1"/>
              <a:t>Scipy</a:t>
            </a:r>
            <a:r>
              <a:rPr lang="en-US" dirty="0"/>
              <a:t> and </a:t>
            </a:r>
            <a:r>
              <a:rPr lang="en-US" dirty="0" err="1"/>
              <a:t>Matplotlib</a:t>
            </a:r>
            <a:r>
              <a:rPr lang="en-US" dirty="0"/>
              <a:t> can be used as a replacement for MATLAB. The combination of </a:t>
            </a:r>
            <a:r>
              <a:rPr lang="en-US" dirty="0" err="1"/>
              <a:t>NumPy</a:t>
            </a:r>
            <a:r>
              <a:rPr lang="en-US" dirty="0"/>
              <a:t>, </a:t>
            </a:r>
            <a:r>
              <a:rPr lang="en-US" dirty="0" err="1"/>
              <a:t>SciPy</a:t>
            </a:r>
            <a:r>
              <a:rPr lang="en-US" dirty="0"/>
              <a:t> and </a:t>
            </a:r>
            <a:r>
              <a:rPr lang="en-US" dirty="0" err="1"/>
              <a:t>Matplotlib</a:t>
            </a:r>
            <a:r>
              <a:rPr lang="en-US" dirty="0"/>
              <a:t> is a free alternative to MATLAB. Even though MATLAB has a huge number of additional toolboxes available, </a:t>
            </a:r>
            <a:r>
              <a:rPr lang="en-US" dirty="0" err="1"/>
              <a:t>NumPy</a:t>
            </a:r>
            <a:r>
              <a:rPr lang="en-US" dirty="0"/>
              <a:t> has the advantage that Python is a more modern and complete programming language and - as we have said already before - is open source. </a:t>
            </a:r>
            <a:r>
              <a:rPr lang="en-US" dirty="0" err="1"/>
              <a:t>SciPy</a:t>
            </a:r>
            <a:r>
              <a:rPr lang="en-US" dirty="0"/>
              <a:t> adds even more MATLAB-like functionalities to Python. Python is rounded out in the direction of MATLAB with the module </a:t>
            </a:r>
            <a:r>
              <a:rPr lang="en-US" dirty="0" err="1"/>
              <a:t>Matplotlib</a:t>
            </a:r>
            <a:r>
              <a:rPr lang="en-US" dirty="0"/>
              <a:t>, which provides MATLAB-like plotting functionality.”</a:t>
            </a:r>
          </a:p>
          <a:p>
            <a:endParaRPr lang="en-US" dirty="0"/>
          </a:p>
          <a:p>
            <a:r>
              <a:rPr lang="en-US" dirty="0"/>
              <a:t>Source: https://</a:t>
            </a:r>
            <a:r>
              <a:rPr lang="en-US" dirty="0" err="1"/>
              <a:t>www.python-course.eu</a:t>
            </a:r>
            <a:r>
              <a:rPr lang="en-US" dirty="0"/>
              <a:t>/</a:t>
            </a:r>
            <a:r>
              <a:rPr lang="en-US" dirty="0" err="1"/>
              <a:t>numpy.php</a:t>
            </a:r>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37</a:t>
            </a:fld>
            <a:endParaRPr lang="fr-FR"/>
          </a:p>
        </p:txBody>
      </p:sp>
    </p:spTree>
    <p:extLst>
      <p:ext uri="{BB962C8B-B14F-4D97-AF65-F5344CB8AC3E}">
        <p14:creationId xmlns:p14="http://schemas.microsoft.com/office/powerpoint/2010/main" val="3833123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Scikit</a:t>
            </a:r>
            <a:r>
              <a:rPr lang="en-US" b="0" dirty="0"/>
              <a:t>-learn built on top of </a:t>
            </a:r>
            <a:r>
              <a:rPr lang="en-US" b="0" dirty="0" err="1"/>
              <a:t>Sci</a:t>
            </a:r>
            <a:r>
              <a:rPr lang="en-US" b="0" dirty="0"/>
              <a:t>-pi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38</a:t>
            </a:fld>
            <a:endParaRPr lang="fr-FR"/>
          </a:p>
        </p:txBody>
      </p:sp>
    </p:spTree>
    <p:extLst>
      <p:ext uri="{BB962C8B-B14F-4D97-AF65-F5344CB8AC3E}">
        <p14:creationId xmlns:p14="http://schemas.microsoft.com/office/powerpoint/2010/main" val="384308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39</a:t>
            </a:fld>
            <a:endParaRPr lang="fr-FR"/>
          </a:p>
        </p:txBody>
      </p:sp>
    </p:spTree>
    <p:extLst>
      <p:ext uri="{BB962C8B-B14F-4D97-AF65-F5344CB8AC3E}">
        <p14:creationId xmlns:p14="http://schemas.microsoft.com/office/powerpoint/2010/main" val="3556955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Size</a:t>
            </a:r>
            <a:r>
              <a:rPr lang="en-US" dirty="0"/>
              <a:t> - </a:t>
            </a:r>
            <a:r>
              <a:rPr lang="en-US" dirty="0" err="1"/>
              <a:t>Numpy</a:t>
            </a:r>
            <a:r>
              <a:rPr lang="en-US" dirty="0"/>
              <a:t> data structures take up less space</a:t>
            </a:r>
          </a:p>
          <a:p>
            <a:r>
              <a:rPr lang="en-US" b="1" dirty="0"/>
              <a:t>Performance</a:t>
            </a:r>
            <a:r>
              <a:rPr lang="en-US" dirty="0"/>
              <a:t> - they have a need for speed and are faster than lists</a:t>
            </a:r>
          </a:p>
          <a:p>
            <a:r>
              <a:rPr lang="en-US" b="1" dirty="0"/>
              <a:t>Functionality</a:t>
            </a:r>
            <a:r>
              <a:rPr lang="en-US" dirty="0"/>
              <a:t> - </a:t>
            </a:r>
            <a:r>
              <a:rPr lang="en-US" dirty="0" err="1"/>
              <a:t>SciPy</a:t>
            </a:r>
            <a:r>
              <a:rPr lang="en-US" dirty="0"/>
              <a:t> and </a:t>
            </a:r>
            <a:r>
              <a:rPr lang="en-US" dirty="0" err="1"/>
              <a:t>NumPy</a:t>
            </a:r>
            <a:r>
              <a:rPr lang="en-US" dirty="0"/>
              <a:t> have optimized functions such as linear algebra operations built in.</a:t>
            </a:r>
          </a:p>
          <a:p>
            <a:endParaRPr lang="en-US" dirty="0"/>
          </a:p>
          <a:p>
            <a:endParaRPr lang="en-US" dirty="0"/>
          </a:p>
          <a:p>
            <a:r>
              <a:rPr lang="en-US" dirty="0"/>
              <a:t>Python lists vs </a:t>
            </a:r>
            <a:r>
              <a:rPr lang="en-US" dirty="0" err="1"/>
              <a:t>numpy</a:t>
            </a:r>
            <a:r>
              <a:rPr lang="en-US" dirty="0"/>
              <a:t> arrays</a:t>
            </a:r>
          </a:p>
          <a:p>
            <a:endParaRPr lang="en-US" dirty="0"/>
          </a:p>
          <a:p>
            <a:pPr marL="171450" indent="-171450">
              <a:buFontTx/>
              <a:buChar char="-"/>
            </a:pPr>
            <a:r>
              <a:rPr lang="en-US" dirty="0"/>
              <a:t>Speed</a:t>
            </a:r>
          </a:p>
          <a:p>
            <a:pPr marL="0" indent="0">
              <a:buFontTx/>
              <a:buNone/>
            </a:pPr>
            <a:endParaRPr lang="en-US" dirty="0"/>
          </a:p>
          <a:p>
            <a:pPr marL="0" indent="0">
              <a:buFontTx/>
              <a:buNone/>
            </a:pPr>
            <a:r>
              <a:rPr lang="en-US" dirty="0"/>
              <a:t>import </a:t>
            </a:r>
            <a:r>
              <a:rPr lang="en-US" dirty="0" err="1"/>
              <a:t>numpy</a:t>
            </a:r>
            <a:r>
              <a:rPr lang="en-US" dirty="0"/>
              <a:t> as np</a:t>
            </a:r>
          </a:p>
          <a:p>
            <a:pPr marL="0" indent="0">
              <a:buFontTx/>
              <a:buNone/>
            </a:pPr>
            <a:r>
              <a:rPr lang="en-US" dirty="0"/>
              <a:t>N = 1000</a:t>
            </a:r>
          </a:p>
          <a:p>
            <a:pPr marL="0" indent="0">
              <a:buFontTx/>
              <a:buNone/>
            </a:pPr>
            <a:endParaRPr lang="en-US" dirty="0"/>
          </a:p>
          <a:p>
            <a:pPr marL="0" indent="0">
              <a:buFontTx/>
              <a:buNone/>
            </a:pPr>
            <a:r>
              <a:rPr lang="en-US" dirty="0"/>
              <a:t>%%</a:t>
            </a:r>
            <a:r>
              <a:rPr lang="en-US" dirty="0" err="1"/>
              <a:t>timeit</a:t>
            </a:r>
            <a:endParaRPr lang="en-US" dirty="0"/>
          </a:p>
          <a:p>
            <a:pPr marL="0" indent="0">
              <a:buFontTx/>
              <a:buNone/>
            </a:pPr>
            <a:r>
              <a:rPr lang="en-US" dirty="0"/>
              <a:t>X = range(N)</a:t>
            </a:r>
          </a:p>
          <a:p>
            <a:pPr marL="0" indent="0">
              <a:buFontTx/>
              <a:buNone/>
            </a:pPr>
            <a:r>
              <a:rPr lang="en-US" dirty="0"/>
              <a:t>Y = range(N)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#Z = [X[</a:t>
            </a:r>
            <a:r>
              <a:rPr lang="en-US" dirty="0" err="1"/>
              <a:t>i</a:t>
            </a:r>
            <a:r>
              <a:rPr lang="en-US" dirty="0"/>
              <a:t>]+Y[</a:t>
            </a:r>
            <a:r>
              <a:rPr lang="en-US" dirty="0" err="1"/>
              <a:t>i</a:t>
            </a:r>
            <a:r>
              <a:rPr lang="en-US" dirty="0"/>
              <a:t>] for </a:t>
            </a:r>
            <a:r>
              <a:rPr lang="en-US" dirty="0" err="1"/>
              <a:t>i</a:t>
            </a:r>
            <a:r>
              <a:rPr lang="en-US" dirty="0"/>
              <a:t> in range(</a:t>
            </a:r>
            <a:r>
              <a:rPr lang="en-US" dirty="0" err="1"/>
              <a:t>len</a:t>
            </a:r>
            <a:r>
              <a:rPr lang="en-US" dirty="0"/>
              <a:t>(X)) ] 		# slow</a:t>
            </a:r>
          </a:p>
          <a:p>
            <a:pPr marL="0" indent="0">
              <a:buFontTx/>
              <a:buNone/>
            </a:pPr>
            <a:r>
              <a:rPr lang="en-US" dirty="0"/>
              <a:t>#Z = [ </a:t>
            </a:r>
            <a:r>
              <a:rPr lang="en-US" dirty="0" err="1"/>
              <a:t>x+y</a:t>
            </a:r>
            <a:r>
              <a:rPr lang="en-US" dirty="0"/>
              <a:t> for </a:t>
            </a:r>
            <a:r>
              <a:rPr lang="en-US" dirty="0" err="1"/>
              <a:t>x,y</a:t>
            </a:r>
            <a:r>
              <a:rPr lang="en-US" dirty="0"/>
              <a:t> in zip(X,Y) ]			# fast</a:t>
            </a:r>
          </a:p>
          <a:p>
            <a:pPr marL="0" indent="0">
              <a:buFontTx/>
              <a:buNone/>
            </a:pPr>
            <a:endParaRPr lang="en-US" dirty="0"/>
          </a:p>
          <a:p>
            <a:pPr marL="0" indent="0">
              <a:buFontTx/>
              <a:buNone/>
            </a:pPr>
            <a:r>
              <a:rPr lang="en-US" dirty="0"/>
              <a:t>%%</a:t>
            </a:r>
            <a:r>
              <a:rPr lang="en-US" dirty="0" err="1"/>
              <a:t>timeit</a:t>
            </a:r>
            <a:endParaRPr lang="en-US" dirty="0"/>
          </a:p>
          <a:p>
            <a:pPr marL="0" indent="0">
              <a:buFontTx/>
              <a:buNone/>
            </a:pPr>
            <a:r>
              <a:rPr lang="en-US" dirty="0"/>
              <a:t>X = </a:t>
            </a:r>
            <a:r>
              <a:rPr lang="en-US" dirty="0" err="1"/>
              <a:t>np.arange</a:t>
            </a:r>
            <a:r>
              <a:rPr lang="en-US" dirty="0"/>
              <a:t>(N)</a:t>
            </a:r>
          </a:p>
          <a:p>
            <a:pPr marL="0" indent="0">
              <a:buFontTx/>
              <a:buNone/>
            </a:pPr>
            <a:r>
              <a:rPr lang="en-US" dirty="0"/>
              <a:t>Y = </a:t>
            </a:r>
            <a:r>
              <a:rPr lang="en-US" dirty="0" err="1"/>
              <a:t>np.arange</a:t>
            </a:r>
            <a:r>
              <a:rPr lang="en-US" dirty="0"/>
              <a:t>(N)</a:t>
            </a:r>
          </a:p>
          <a:p>
            <a:pPr marL="0" indent="0">
              <a:buFontTx/>
              <a:buNone/>
            </a:pPr>
            <a:r>
              <a:rPr lang="en-US" dirty="0"/>
              <a:t>Z = X + Y</a:t>
            </a:r>
          </a:p>
          <a:p>
            <a:pPr marL="0" indent="0">
              <a:buFontTx/>
              <a:buNone/>
            </a:pPr>
            <a:endParaRPr lang="en-US" dirty="0"/>
          </a:p>
          <a:p>
            <a:pPr marL="0" indent="0">
              <a:buFontTx/>
              <a:buNone/>
            </a:pPr>
            <a:r>
              <a:rPr lang="en-US" dirty="0"/>
              <a:t>The difference is mostly due to "indirectness" -- a Python list is an array of pointers to Python objects, at least 4 bytes per pointer plus 16 bytes for even the smallest Python object (4 for type pointer, 4 for reference count, 4 for value -- and the memory allocators rounds up to 16). A NumPy array is an array of uniform values -- single-precision numbers takes 4 bytes each, double-precision ones, 8 bytes. Less flexible, but you pay substantially for the flexibility of standard Python lists!</a:t>
            </a:r>
            <a:br>
              <a:rPr lang="en-US" dirty="0"/>
            </a:br>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40</a:t>
            </a:fld>
            <a:endParaRPr lang="fr-FR"/>
          </a:p>
        </p:txBody>
      </p:sp>
    </p:spTree>
    <p:extLst>
      <p:ext uri="{BB962C8B-B14F-4D97-AF65-F5344CB8AC3E}">
        <p14:creationId xmlns:p14="http://schemas.microsoft.com/office/powerpoint/2010/main" val="3462603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41</a:t>
            </a:fld>
            <a:endParaRPr lang="fr-FR"/>
          </a:p>
        </p:txBody>
      </p:sp>
    </p:spTree>
    <p:extLst>
      <p:ext uri="{BB962C8B-B14F-4D97-AF65-F5344CB8AC3E}">
        <p14:creationId xmlns:p14="http://schemas.microsoft.com/office/powerpoint/2010/main" val="2662342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42</a:t>
            </a:fld>
            <a:endParaRPr lang="fr-FR"/>
          </a:p>
        </p:txBody>
      </p:sp>
    </p:spTree>
    <p:extLst>
      <p:ext uri="{BB962C8B-B14F-4D97-AF65-F5344CB8AC3E}">
        <p14:creationId xmlns:p14="http://schemas.microsoft.com/office/powerpoint/2010/main" val="167999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matplotlib.get_backend</a:t>
            </a:r>
            <a:r>
              <a:rPr lang="en-US" dirty="0"/>
              <a:t> will show the backend used for rendering and GUI integration</a:t>
            </a:r>
          </a:p>
        </p:txBody>
      </p:sp>
      <p:sp>
        <p:nvSpPr>
          <p:cNvPr id="4" name="Slide Number Placeholder 3"/>
          <p:cNvSpPr>
            <a:spLocks noGrp="1"/>
          </p:cNvSpPr>
          <p:nvPr>
            <p:ph type="sldNum" sz="quarter" idx="10"/>
          </p:nvPr>
        </p:nvSpPr>
        <p:spPr/>
        <p:txBody>
          <a:bodyPr/>
          <a:lstStyle/>
          <a:p>
            <a:fld id="{7A1EB006-2DD9-3946-AF15-09AAE92EA1EA}" type="slidenum">
              <a:rPr lang="fr-FR" smtClean="0"/>
              <a:t>43</a:t>
            </a:fld>
            <a:endParaRPr lang="fr-FR"/>
          </a:p>
        </p:txBody>
      </p:sp>
    </p:spTree>
    <p:extLst>
      <p:ext uri="{BB962C8B-B14F-4D97-AF65-F5344CB8AC3E}">
        <p14:creationId xmlns:p14="http://schemas.microsoft.com/office/powerpoint/2010/main" val="1540724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conda</a:t>
            </a:r>
            <a:r>
              <a:rPr lang="en-US" dirty="0"/>
              <a:t> --version </a:t>
            </a:r>
          </a:p>
          <a:p>
            <a:r>
              <a:rPr lang="en-US" dirty="0" err="1"/>
              <a:t>conda</a:t>
            </a:r>
            <a:r>
              <a:rPr lang="en-US" dirty="0"/>
              <a:t> update </a:t>
            </a:r>
            <a:r>
              <a:rPr lang="en-US" dirty="0" err="1"/>
              <a:t>conda</a:t>
            </a:r>
            <a:r>
              <a:rPr lang="en-US" dirty="0"/>
              <a:t> </a:t>
            </a:r>
          </a:p>
          <a:p>
            <a:endParaRPr lang="en-US" i="0" dirty="0"/>
          </a:p>
          <a:p>
            <a:r>
              <a:rPr lang="en-US" dirty="0" err="1"/>
              <a:t>conda</a:t>
            </a:r>
            <a:r>
              <a:rPr lang="en-US" dirty="0"/>
              <a:t> info --</a:t>
            </a:r>
            <a:r>
              <a:rPr lang="en-US" dirty="0" err="1"/>
              <a:t>envs</a:t>
            </a:r>
            <a:r>
              <a:rPr lang="en-US" dirty="0"/>
              <a:t> </a:t>
            </a:r>
            <a:r>
              <a:rPr lang="en-US" b="1" dirty="0"/>
              <a:t>or</a:t>
            </a:r>
            <a:r>
              <a:rPr lang="en-US" b="1" i="0" dirty="0"/>
              <a:t> </a:t>
            </a:r>
            <a:r>
              <a:rPr lang="en-US" i="0" dirty="0" err="1"/>
              <a:t>conda</a:t>
            </a:r>
            <a:r>
              <a:rPr lang="en-US" i="0" dirty="0"/>
              <a:t> </a:t>
            </a:r>
            <a:r>
              <a:rPr lang="en-US" i="0" dirty="0" err="1"/>
              <a:t>env</a:t>
            </a:r>
            <a:r>
              <a:rPr lang="en-US" i="0" dirty="0"/>
              <a:t> list</a:t>
            </a:r>
          </a:p>
          <a:p>
            <a:endParaRPr lang="en-US" i="0" dirty="0"/>
          </a:p>
          <a:p>
            <a:r>
              <a:rPr lang="en-US" dirty="0" err="1"/>
              <a:t>conda</a:t>
            </a:r>
            <a:r>
              <a:rPr lang="en-US" dirty="0"/>
              <a:t> create --name DSLab2019 python=3.7</a:t>
            </a:r>
          </a:p>
          <a:p>
            <a:r>
              <a:rPr lang="en-US" i="0" dirty="0" err="1"/>
              <a:t>conda</a:t>
            </a:r>
            <a:r>
              <a:rPr lang="en-US" i="0" dirty="0"/>
              <a:t> activate DSLab2019</a:t>
            </a:r>
          </a:p>
          <a:p>
            <a:endParaRPr lang="en-US" i="0" dirty="0"/>
          </a:p>
          <a:p>
            <a:r>
              <a:rPr lang="en-US" dirty="0" err="1"/>
              <a:t>conda</a:t>
            </a:r>
            <a:r>
              <a:rPr lang="en-US" dirty="0"/>
              <a:t> info --</a:t>
            </a:r>
            <a:r>
              <a:rPr lang="en-US" dirty="0" err="1"/>
              <a:t>envs</a:t>
            </a:r>
            <a:endParaRPr lang="en-US" dirty="0"/>
          </a:p>
          <a:p>
            <a:endParaRPr lang="en-US" dirty="0"/>
          </a:p>
          <a:p>
            <a:r>
              <a:rPr lang="en-US" dirty="0"/>
              <a:t>python --version</a:t>
            </a:r>
          </a:p>
          <a:p>
            <a:endParaRPr lang="en-US" i="0" dirty="0"/>
          </a:p>
          <a:p>
            <a:r>
              <a:rPr lang="en-US" dirty="0" err="1"/>
              <a:t>conda</a:t>
            </a:r>
            <a:r>
              <a:rPr lang="en-US" dirty="0"/>
              <a:t> search </a:t>
            </a:r>
            <a:r>
              <a:rPr lang="en-US" dirty="0" err="1"/>
              <a:t>jupyter</a:t>
            </a:r>
            <a:endParaRPr lang="en-US" dirty="0"/>
          </a:p>
          <a:p>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jupyter</a:t>
            </a:r>
            <a:endParaRPr lang="en-US" sz="1200" kern="1200" dirty="0">
              <a:solidFill>
                <a:schemeClr val="tx1"/>
              </a:solidFill>
              <a:effectLst/>
              <a:latin typeface="+mn-lt"/>
              <a:ea typeface="+mn-ea"/>
              <a:cs typeface="+mn-cs"/>
            </a:endParaRPr>
          </a:p>
          <a:p>
            <a:r>
              <a:rPr lang="en-US" i="0" dirty="0" err="1"/>
              <a:t>conda</a:t>
            </a:r>
            <a:r>
              <a:rPr lang="en-US" i="0" dirty="0"/>
              <a:t> list</a:t>
            </a:r>
          </a:p>
          <a:p>
            <a:endParaRPr lang="en-US" i="0" dirty="0"/>
          </a:p>
          <a:p>
            <a:r>
              <a:rPr lang="en-US" dirty="0" err="1"/>
              <a:t>conda</a:t>
            </a:r>
            <a:r>
              <a:rPr lang="en-US" dirty="0"/>
              <a:t> search </a:t>
            </a:r>
            <a:r>
              <a:rPr lang="en-US" dirty="0" err="1"/>
              <a:t>scikit</a:t>
            </a:r>
            <a:r>
              <a:rPr lang="en-US" dirty="0"/>
              <a:t>-learn</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scikit</a:t>
            </a:r>
            <a:r>
              <a:rPr lang="en-US" sz="1200" kern="1200" dirty="0">
                <a:solidFill>
                  <a:schemeClr val="tx1"/>
                </a:solidFill>
                <a:effectLst/>
                <a:latin typeface="+mn-lt"/>
                <a:ea typeface="+mn-ea"/>
                <a:cs typeface="+mn-cs"/>
              </a:rPr>
              <a:t>-learn=0.20.2=py37hebd9d1a_0</a:t>
            </a:r>
          </a:p>
          <a:p>
            <a:r>
              <a:rPr lang="en-US" i="0" dirty="0"/>
              <a:t># </a:t>
            </a:r>
            <a:r>
              <a:rPr lang="en-US" i="0" dirty="0" err="1"/>
              <a:t>conda</a:t>
            </a:r>
            <a:r>
              <a:rPr lang="en-US" i="0" dirty="0"/>
              <a:t> list</a:t>
            </a:r>
          </a:p>
          <a:p>
            <a:endParaRPr lang="en-US" i="0" dirty="0"/>
          </a:p>
          <a:p>
            <a:r>
              <a:rPr lang="en-US" i="0" dirty="0" err="1"/>
              <a:t>conda</a:t>
            </a:r>
            <a:r>
              <a:rPr lang="en-US" i="0" dirty="0"/>
              <a:t> deactivate</a:t>
            </a:r>
          </a:p>
          <a:p>
            <a:endParaRPr lang="en-US" i="0" dirty="0"/>
          </a:p>
          <a:p>
            <a:r>
              <a:rPr lang="en-US" dirty="0" err="1"/>
              <a:t>conda</a:t>
            </a:r>
            <a:r>
              <a:rPr lang="en-US" dirty="0"/>
              <a:t> </a:t>
            </a:r>
            <a:r>
              <a:rPr lang="en-US" dirty="0" err="1"/>
              <a:t>env</a:t>
            </a:r>
            <a:r>
              <a:rPr lang="en-US" dirty="0"/>
              <a:t> remove -n DSLab2019</a:t>
            </a:r>
          </a:p>
          <a:p>
            <a:endParaRPr lang="en-US" dirty="0"/>
          </a:p>
          <a:p>
            <a:endParaRPr lang="en-US" i="0" dirty="0"/>
          </a:p>
          <a:p>
            <a:endParaRPr lang="en-US" i="0" dirty="0"/>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44</a:t>
            </a:fld>
            <a:endParaRPr lang="fr-FR"/>
          </a:p>
        </p:txBody>
      </p:sp>
    </p:spTree>
    <p:extLst>
      <p:ext uri="{BB962C8B-B14F-4D97-AF65-F5344CB8AC3E}">
        <p14:creationId xmlns:p14="http://schemas.microsoft.com/office/powerpoint/2010/main" val="3619838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makes the least sexy part of the "sexiest job of the 21st Century" a bit more pleasant.</a:t>
            </a:r>
          </a:p>
        </p:txBody>
      </p:sp>
      <p:sp>
        <p:nvSpPr>
          <p:cNvPr id="4" name="Slide Number Placeholder 3"/>
          <p:cNvSpPr>
            <a:spLocks noGrp="1"/>
          </p:cNvSpPr>
          <p:nvPr>
            <p:ph type="sldNum" sz="quarter" idx="10"/>
          </p:nvPr>
        </p:nvSpPr>
        <p:spPr/>
        <p:txBody>
          <a:bodyPr/>
          <a:lstStyle/>
          <a:p>
            <a:fld id="{7A1EB006-2DD9-3946-AF15-09AAE92EA1EA}" type="slidenum">
              <a:rPr lang="fr-FR" smtClean="0"/>
              <a:t>45</a:t>
            </a:fld>
            <a:endParaRPr lang="fr-FR"/>
          </a:p>
        </p:txBody>
      </p:sp>
    </p:spTree>
    <p:extLst>
      <p:ext uri="{BB962C8B-B14F-4D97-AF65-F5344CB8AC3E}">
        <p14:creationId xmlns:p14="http://schemas.microsoft.com/office/powerpoint/2010/main" val="4286436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Classification</a:t>
            </a:r>
            <a:endParaRPr lang="en-US" b="1" dirty="0"/>
          </a:p>
          <a:p>
            <a:r>
              <a:rPr lang="en-US" dirty="0"/>
              <a:t>Identifying to which category an object belongs to.</a:t>
            </a:r>
          </a:p>
          <a:p>
            <a:endParaRPr lang="en-US" dirty="0"/>
          </a:p>
          <a:p>
            <a:r>
              <a:rPr lang="en-US" b="1" dirty="0">
                <a:hlinkClick r:id="rId3"/>
              </a:rPr>
              <a:t>Regression</a:t>
            </a:r>
            <a:endParaRPr lang="en-US" b="1" dirty="0"/>
          </a:p>
          <a:p>
            <a:r>
              <a:rPr lang="en-US" dirty="0"/>
              <a:t>Predicting a continuous-valued attribute associated with an object.</a:t>
            </a:r>
          </a:p>
          <a:p>
            <a:endParaRPr lang="en-US" dirty="0"/>
          </a:p>
          <a:p>
            <a:r>
              <a:rPr lang="en-US" b="1" dirty="0">
                <a:hlinkClick r:id="rId4"/>
              </a:rPr>
              <a:t>Clustering</a:t>
            </a:r>
            <a:endParaRPr lang="en-US" b="1" dirty="0"/>
          </a:p>
          <a:p>
            <a:r>
              <a:rPr lang="en-US" dirty="0"/>
              <a:t>Automatic grouping of similar objects into sets.</a:t>
            </a:r>
          </a:p>
          <a:p>
            <a:endParaRPr lang="en-US" dirty="0"/>
          </a:p>
          <a:p>
            <a:r>
              <a:rPr lang="en-US" b="1" dirty="0">
                <a:hlinkClick r:id="rId5"/>
              </a:rPr>
              <a:t>Dimensionality reduction</a:t>
            </a:r>
            <a:endParaRPr lang="en-US" b="1" dirty="0"/>
          </a:p>
          <a:p>
            <a:r>
              <a:rPr lang="en-US" dirty="0"/>
              <a:t>Reducing the number of random variables to consider.</a:t>
            </a:r>
          </a:p>
          <a:p>
            <a:endParaRPr lang="en-US" dirty="0"/>
          </a:p>
          <a:p>
            <a:r>
              <a:rPr lang="en-US" b="1" dirty="0">
                <a:hlinkClick r:id="rId6"/>
              </a:rPr>
              <a:t>Model selection</a:t>
            </a:r>
            <a:endParaRPr lang="en-US" b="1" dirty="0"/>
          </a:p>
          <a:p>
            <a:r>
              <a:rPr lang="en-US" dirty="0"/>
              <a:t>Comparing, validating and choosing parameters and models.</a:t>
            </a:r>
          </a:p>
          <a:p>
            <a:endParaRPr lang="en-US" dirty="0"/>
          </a:p>
          <a:p>
            <a:r>
              <a:rPr lang="en-US" b="1" dirty="0">
                <a:hlinkClick r:id="rId7"/>
              </a:rPr>
              <a:t>Preprocessing</a:t>
            </a:r>
            <a:endParaRPr lang="en-US" b="1" dirty="0"/>
          </a:p>
          <a:p>
            <a:r>
              <a:rPr lang="en-US" dirty="0"/>
              <a:t>Feature extraction and normalization.</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46</a:t>
            </a:fld>
            <a:endParaRPr lang="fr-FR"/>
          </a:p>
        </p:txBody>
      </p:sp>
    </p:spTree>
    <p:extLst>
      <p:ext uri="{BB962C8B-B14F-4D97-AF65-F5344CB8AC3E}">
        <p14:creationId xmlns:p14="http://schemas.microsoft.com/office/powerpoint/2010/main" val="84820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mapping of </a:t>
            </a:r>
            <a:r>
              <a:rPr lang="en-US" dirty="0" err="1"/>
              <a:t>th</a:t>
            </a:r>
            <a:r>
              <a:rPr lang="en-US" sz="1200" b="0" i="0" u="none" strike="noStrike" kern="1200" dirty="0" err="1">
                <a:solidFill>
                  <a:schemeClr val="tx1"/>
                </a:solidFill>
                <a:effectLst/>
                <a:latin typeface="+mn-lt"/>
                <a:ea typeface="+mn-ea"/>
                <a:cs typeface="+mn-cs"/>
              </a:rPr>
              <a:t>Singular</a:t>
            </a:r>
            <a:r>
              <a:rPr lang="en-US" sz="1200" b="0" i="0" u="none" strike="noStrike" kern="1200" dirty="0">
                <a:solidFill>
                  <a:schemeClr val="tx1"/>
                </a:solidFill>
                <a:effectLst/>
                <a:latin typeface="+mn-lt"/>
                <a:ea typeface="+mn-ea"/>
                <a:cs typeface="+mn-cs"/>
              </a:rPr>
              <a:t> Value Decomposition (SVD)</a:t>
            </a:r>
            <a:r>
              <a:rPr lang="en-US" dirty="0"/>
              <a:t>e data</a:t>
            </a:r>
          </a:p>
        </p:txBody>
      </p:sp>
      <p:sp>
        <p:nvSpPr>
          <p:cNvPr id="4" name="Slide Number Placeholder 3"/>
          <p:cNvSpPr>
            <a:spLocks noGrp="1"/>
          </p:cNvSpPr>
          <p:nvPr>
            <p:ph type="sldNum" sz="quarter" idx="10"/>
          </p:nvPr>
        </p:nvSpPr>
        <p:spPr/>
        <p:txBody>
          <a:bodyPr/>
          <a:lstStyle/>
          <a:p>
            <a:fld id="{7A1EB006-2DD9-3946-AF15-09AAE92EA1EA}" type="slidenum">
              <a:rPr lang="fr-FR" smtClean="0"/>
              <a:t>47</a:t>
            </a:fld>
            <a:endParaRPr lang="fr-FR"/>
          </a:p>
        </p:txBody>
      </p:sp>
    </p:spTree>
    <p:extLst>
      <p:ext uri="{BB962C8B-B14F-4D97-AF65-F5344CB8AC3E}">
        <p14:creationId xmlns:p14="http://schemas.microsoft.com/office/powerpoint/2010/main" val="647250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a:t>
            </a:r>
          </a:p>
          <a:p>
            <a:endParaRPr lang="en-US" dirty="0"/>
          </a:p>
          <a:p>
            <a:r>
              <a:rPr lang="en-US" dirty="0"/>
              <a:t>developed by statistician </a:t>
            </a:r>
            <a:r>
              <a:rPr lang="en-US" dirty="0">
                <a:hlinkClick r:id="rId3" tooltip="David Cox (statistician)"/>
              </a:rPr>
              <a:t>David Cox</a:t>
            </a:r>
            <a:r>
              <a:rPr lang="en-US" dirty="0"/>
              <a:t> in 1958</a:t>
            </a:r>
          </a:p>
          <a:p>
            <a:endParaRPr lang="en-US" dirty="0"/>
          </a:p>
          <a:p>
            <a:r>
              <a:rPr lang="en-US" dirty="0"/>
              <a:t>model is a direct probability model and not a classifier.</a:t>
            </a:r>
          </a:p>
          <a:p>
            <a:endParaRPr lang="en-US" dirty="0"/>
          </a:p>
          <a:p>
            <a:r>
              <a:rPr lang="en-US" dirty="0"/>
              <a:t>Fraud detection, product recommendation, </a:t>
            </a:r>
            <a:r>
              <a:rPr lang="en-US" dirty="0" err="1"/>
              <a:t>etc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48</a:t>
            </a:fld>
            <a:endParaRPr lang="fr-FR"/>
          </a:p>
        </p:txBody>
      </p:sp>
    </p:spTree>
    <p:extLst>
      <p:ext uri="{BB962C8B-B14F-4D97-AF65-F5344CB8AC3E}">
        <p14:creationId xmlns:p14="http://schemas.microsoft.com/office/powerpoint/2010/main" val="706741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a:t>
            </a:r>
          </a:p>
          <a:p>
            <a:endParaRPr lang="en-US" dirty="0"/>
          </a:p>
          <a:p>
            <a:r>
              <a:rPr lang="en-US" dirty="0"/>
              <a:t>Pick K</a:t>
            </a:r>
          </a:p>
          <a:p>
            <a:endParaRPr lang="en-US" dirty="0"/>
          </a:p>
          <a:p>
            <a:r>
              <a:rPr lang="en-US" dirty="0"/>
              <a:t>In Cluster assignment step, the algorithm goes through each of the data points and depending on which cluster is closer, whether the red cluster centroid or the blue cluster centroid or the green; It assigns the data points to one of the three cluster centroids.</a:t>
            </a:r>
          </a:p>
          <a:p>
            <a:endParaRPr lang="en-US" dirty="0"/>
          </a:p>
          <a:p>
            <a:r>
              <a:rPr lang="en-US" dirty="0"/>
              <a:t>In move centroid step, K-means moves the centroids to the average of the points in a cluster. In other words, the algorithm calculates the average of all the points in a cluster and moves the centroid to that average location.</a:t>
            </a:r>
          </a:p>
          <a:p>
            <a:endParaRPr lang="en-US" dirty="0"/>
          </a:p>
          <a:p>
            <a:r>
              <a:rPr lang="en-US" dirty="0"/>
              <a:t>repeated until there is no change in the clusters</a:t>
            </a:r>
          </a:p>
        </p:txBody>
      </p:sp>
      <p:sp>
        <p:nvSpPr>
          <p:cNvPr id="4" name="Slide Number Placeholder 3"/>
          <p:cNvSpPr>
            <a:spLocks noGrp="1"/>
          </p:cNvSpPr>
          <p:nvPr>
            <p:ph type="sldNum" sz="quarter" idx="10"/>
          </p:nvPr>
        </p:nvSpPr>
        <p:spPr/>
        <p:txBody>
          <a:bodyPr/>
          <a:lstStyle/>
          <a:p>
            <a:fld id="{7A1EB006-2DD9-3946-AF15-09AAE92EA1EA}" type="slidenum">
              <a:rPr lang="fr-FR" smtClean="0"/>
              <a:t>49</a:t>
            </a:fld>
            <a:endParaRPr lang="fr-FR"/>
          </a:p>
        </p:txBody>
      </p:sp>
    </p:spTree>
    <p:extLst>
      <p:ext uri="{BB962C8B-B14F-4D97-AF65-F5344CB8AC3E}">
        <p14:creationId xmlns:p14="http://schemas.microsoft.com/office/powerpoint/2010/main" val="274653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50</a:t>
            </a:fld>
            <a:endParaRPr lang="fr-FR"/>
          </a:p>
        </p:txBody>
      </p:sp>
    </p:spTree>
    <p:extLst>
      <p:ext uri="{BB962C8B-B14F-4D97-AF65-F5344CB8AC3E}">
        <p14:creationId xmlns:p14="http://schemas.microsoft.com/office/powerpoint/2010/main" val="3314260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51180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5060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basically do many different things with a notebook… but it is heavily used these days to </a:t>
            </a:r>
          </a:p>
          <a:p>
            <a:endParaRPr lang="en-US" dirty="0"/>
          </a:p>
          <a:p>
            <a:r>
              <a:rPr lang="en-US" dirty="0"/>
              <a:t>Show a simple example:</a:t>
            </a:r>
          </a:p>
          <a:p>
            <a:endParaRPr lang="en-US" dirty="0"/>
          </a:p>
          <a:p>
            <a:r>
              <a:rPr lang="en-US" dirty="0"/>
              <a:t>a = 2</a:t>
            </a:r>
          </a:p>
          <a:p>
            <a:r>
              <a:rPr lang="en-US" dirty="0"/>
              <a:t>b = 3</a:t>
            </a:r>
          </a:p>
          <a:p>
            <a:endParaRPr lang="en-US" dirty="0"/>
          </a:p>
          <a:p>
            <a:r>
              <a:rPr lang="en-US" dirty="0"/>
              <a:t>Let’s compute $c = a^2 + b^2$</a:t>
            </a:r>
          </a:p>
          <a:p>
            <a:endParaRPr lang="en-US" dirty="0"/>
          </a:p>
          <a:p>
            <a:r>
              <a:rPr lang="en-US" dirty="0"/>
              <a:t>c = a**2 + b**2</a:t>
            </a:r>
          </a:p>
          <a:p>
            <a:endParaRPr lang="en-US" dirty="0"/>
          </a:p>
          <a:p>
            <a:r>
              <a:rPr lang="en-US" dirty="0"/>
              <a:t>print(c)</a:t>
            </a:r>
          </a:p>
          <a:p>
            <a:endParaRPr lang="en-US" dirty="0"/>
          </a:p>
          <a:p>
            <a:r>
              <a:rPr lang="en-US" dirty="0"/>
              <a:t># &amp; show \</a:t>
            </a:r>
            <a:r>
              <a:rPr lang="en-US" dirty="0" err="1"/>
              <a:t>sqrt</a:t>
            </a:r>
            <a:r>
              <a:rPr lang="en-US" dirty="0"/>
              <a:t>{.} in Latex</a:t>
            </a:r>
          </a:p>
          <a:p>
            <a:endParaRPr lang="en-US" dirty="0"/>
          </a:p>
          <a:p>
            <a:r>
              <a:rPr lang="en-US" b="1" dirty="0"/>
              <a:t>Show how to insert an image in a Markdown Cell</a:t>
            </a:r>
          </a:p>
          <a:p>
            <a:r>
              <a:rPr lang="en-US" b="0" dirty="0"/>
              <a:t>![alt text](Pictures/Compteur_Etage_1.jpg "</a:t>
            </a:r>
            <a:r>
              <a:rPr lang="en-US" b="0" dirty="0" err="1"/>
              <a:t>Compteur</a:t>
            </a:r>
            <a:r>
              <a:rPr lang="en-US" b="0" dirty="0"/>
              <a:t>")</a:t>
            </a:r>
          </a:p>
          <a:p>
            <a:endParaRPr lang="en-US" b="0" dirty="0"/>
          </a:p>
          <a:p>
            <a:r>
              <a:rPr lang="en-US" b="0" dirty="0"/>
              <a:t>Inline-style: </a:t>
            </a:r>
          </a:p>
          <a:p>
            <a:r>
              <a:rPr lang="en-US" b="0" dirty="0"/>
              <a:t>![alt text](https://github.com/adam-p/markdown-here/raw/master/src/common/images/icon48.png "Logo Title Text 1")</a:t>
            </a:r>
          </a:p>
          <a:p>
            <a:endParaRPr lang="en-US" b="1" dirty="0"/>
          </a:p>
          <a:p>
            <a:endParaRPr lang="en-US" b="1" dirty="0"/>
          </a:p>
          <a:p>
            <a:r>
              <a:rPr lang="en-US" b="1" dirty="0"/>
              <a:t>https://</a:t>
            </a:r>
            <a:r>
              <a:rPr lang="en-US" b="1" dirty="0" err="1"/>
              <a:t>github.com</a:t>
            </a:r>
            <a:r>
              <a:rPr lang="en-US" b="1" dirty="0"/>
              <a:t>/</a:t>
            </a:r>
            <a:r>
              <a:rPr lang="en-US" b="1" dirty="0" err="1"/>
              <a:t>adam</a:t>
            </a:r>
            <a:r>
              <a:rPr lang="en-US" b="1" dirty="0"/>
              <a:t>-p/markdown-here/wiki/Markdown-</a:t>
            </a:r>
            <a:r>
              <a:rPr lang="en-US" b="1" dirty="0" err="1"/>
              <a:t>Cheatsheet</a:t>
            </a:r>
            <a:endParaRPr lang="en-US" b="1" dirty="0"/>
          </a:p>
          <a:p>
            <a:endParaRPr lang="en-US" b="1" dirty="0"/>
          </a:p>
          <a:p>
            <a:r>
              <a:rPr lang="en-US" b="1" dirty="0"/>
              <a:t>Show how to time block of code (cell) - %%</a:t>
            </a:r>
            <a:r>
              <a:rPr lang="en-US" b="1" dirty="0" err="1"/>
              <a:t>timeit</a:t>
            </a:r>
            <a:r>
              <a:rPr lang="en-US" b="1" dirty="0"/>
              <a:t> x = range(10000) max(x)</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28</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save a notebook, this is sent from your browser to the notebook server, which saves it on disk as a JSON file with a .</a:t>
            </a:r>
            <a:r>
              <a:rPr lang="en-US" dirty="0" err="1"/>
              <a:t>ipynb</a:t>
            </a:r>
            <a:r>
              <a:rPr lang="en-US" dirty="0"/>
              <a:t> extension.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JSON (</a:t>
            </a:r>
            <a:r>
              <a:rPr lang="en-US" b="0" dirty="0"/>
              <a:t>JavaScript Object Notation</a:t>
            </a:r>
            <a:r>
              <a:rPr lang="en-US" b="1" dirty="0"/>
              <a:t>)</a:t>
            </a:r>
            <a:r>
              <a:rPr lang="en-US" dirty="0"/>
              <a:t> is a language-independent, human-readable open-standard file format (attribute-value pairs). It was derived from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 kernel doesn’t know anything about the notebook document: it just gets sent cells of code to execute when the user runs them.</a:t>
            </a:r>
          </a:p>
          <a:p>
            <a:endParaRPr lang="en-US" dirty="0"/>
          </a:p>
          <a:p>
            <a:r>
              <a:rPr lang="en-US" b="1" dirty="0"/>
              <a:t>** Show command lines as I create two new notebooks</a:t>
            </a:r>
          </a:p>
          <a:p>
            <a:r>
              <a:rPr lang="en-US" b="1" dirty="0"/>
              <a:t>** Explain that, as discussed before, we could install more kernels</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29</a:t>
            </a:fld>
            <a:endParaRPr lang="fr-FR"/>
          </a:p>
        </p:txBody>
      </p:sp>
    </p:spTree>
    <p:extLst>
      <p:ext uri="{BB962C8B-B14F-4D97-AF65-F5344CB8AC3E}">
        <p14:creationId xmlns:p14="http://schemas.microsoft.com/office/powerpoint/2010/main" val="80479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189357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2010</a:t>
            </a:r>
          </a:p>
          <a:p>
            <a:r>
              <a:rPr lang="en-US" dirty="0"/>
              <a:t>3.6: late 2016</a:t>
            </a:r>
          </a:p>
          <a:p>
            <a:endParaRPr lang="en-US" dirty="0"/>
          </a:p>
          <a:p>
            <a:r>
              <a:rPr lang="en-US" dirty="0"/>
              <a:t>Guido van Rossum (the original creator of the Python language) decided to clean up Python 2.x properly, with less regard for backwards compatibility than is the case for new releases in the 2.x range. The most drastic improvement is the better Unicode support (with all text strings being Unicode by default) as well as saner bytes/Unicode separation. </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31</a:t>
            </a:fld>
            <a:endParaRPr lang="fr-FR"/>
          </a:p>
        </p:txBody>
      </p:sp>
    </p:spTree>
    <p:extLst>
      <p:ext uri="{BB962C8B-B14F-4D97-AF65-F5344CB8AC3E}">
        <p14:creationId xmlns:p14="http://schemas.microsoft.com/office/powerpoint/2010/main" val="4239486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has Microsoft</a:t>
            </a:r>
          </a:p>
          <a:p>
            <a:r>
              <a:rPr lang="en-US" dirty="0"/>
              <a:t>Java had Sun</a:t>
            </a:r>
          </a:p>
          <a:p>
            <a:r>
              <a:rPr lang="en-US" dirty="0"/>
              <a:t>PHP is used by Facebook</a:t>
            </a:r>
          </a:p>
          <a:p>
            <a:endParaRPr lang="en-US" dirty="0"/>
          </a:p>
          <a:p>
            <a:r>
              <a:rPr lang="en-US" dirty="0"/>
              <a:t>Google adopted Python heavily back in 2006</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3052582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310687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180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08414225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2052" name="Picture 4" descr="https://inside.epfl.ch/corp-id/wp-content/uploads/2019/05/EPFL_Logo_Digital_RGB_PROD-300x130.png">
            <a:extLst>
              <a:ext uri="{FF2B5EF4-FFF2-40B4-BE49-F238E27FC236}">
                <a16:creationId xmlns:a16="http://schemas.microsoft.com/office/drawing/2014/main" id="{0B782C6F-74BD-9749-BCA0-5F678679DD7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639"/>
      </p:ext>
    </p:extLst>
  </p:cSld>
  <p:clrMap bg1="lt1" tx1="dk1" bg2="lt2" tx2="dk2" accent1="accent1" accent2="accent2" accent3="accent3" accent4="accent4" accent5="accent5" accent6="accent6" hlink="hlink" folHlink="folHlink"/>
  <p:sldLayoutIdLst>
    <p:sldLayoutId id="2147483732" r:id="rId1"/>
    <p:sldLayoutId id="2147483745" r:id="rId2"/>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python.org/3.6/tutoria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justmarkham/python-reference" TargetMode="External"/><Relationship Id="rId4" Type="http://schemas.openxmlformats.org/officeDocument/2006/relationships/hyperlink" Target="https://github.com/justmarkham/DAT8#python-resourc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hyperlink" Target="https://dslab2019.github.io/notebooks/DSLab_week1_CCPython.ipyn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hyperlink" Target="https://renku.iccluster.epfl.ch/"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bokeh.pydata.org/en/lates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chrisalbon.com/python/data_wrangling/pandas_apply_operations_to_group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cikit-learn.org/stable/index.html"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3" Type="http://schemas.openxmlformats.org/officeDocument/2006/relationships/hyperlink" Target="http://scikit-learn.org/stable/modules/generated/sklearn.decomposition.PCA.html#sklearn.decomposition.PCA"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ebastianraschka.com/Articles/2015_pca_in_3_step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ikit-learn.org/stable/modules/linear_model.html#logistic-regression"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scikit-learn.org/stable/auto_examples/plot_digits_pipe.html#sphx-glr-auto-examples-plot-digits-pipe-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ikit-learn.org/stable/modules/clustering.html#k-means"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709824" y="2356355"/>
            <a:ext cx="8804141" cy="1938992"/>
          </a:xfrm>
          <a:prstGeom prst="rect">
            <a:avLst/>
          </a:prstGeom>
          <a:noFill/>
        </p:spPr>
        <p:txBody>
          <a:bodyPr wrap="none" rtlCol="0">
            <a:spAutoFit/>
          </a:bodyPr>
          <a:lstStyle/>
          <a:p>
            <a:pPr algn="ctr"/>
            <a:r>
              <a:rPr lang="en-US" sz="6000" dirty="0">
                <a:solidFill>
                  <a:schemeClr val="bg1"/>
                </a:solidFill>
              </a:rPr>
              <a:t>Overview </a:t>
            </a:r>
            <a:r>
              <a:rPr lang="en-US" sz="6000" dirty="0" err="1">
                <a:solidFill>
                  <a:schemeClr val="bg1"/>
                </a:solidFill>
              </a:rPr>
              <a:t>Jupyter</a:t>
            </a:r>
            <a:r>
              <a:rPr lang="en-US" sz="6000" dirty="0">
                <a:solidFill>
                  <a:schemeClr val="bg1"/>
                </a:solidFill>
              </a:rPr>
              <a:t> notebook</a:t>
            </a:r>
            <a:br>
              <a:rPr lang="en-US" sz="6000" dirty="0">
                <a:solidFill>
                  <a:schemeClr val="bg1"/>
                </a:solidFill>
              </a:rPr>
            </a:br>
            <a:r>
              <a:rPr lang="en-US" sz="6000" dirty="0">
                <a:solidFill>
                  <a:schemeClr val="bg1"/>
                </a:solidFill>
              </a:rPr>
              <a:t>Crash course Python 3.x</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277585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527539" y="1282700"/>
            <a:ext cx="11664462" cy="5291138"/>
          </a:xfrm>
        </p:spPr>
        <p:txBody>
          <a:bodyPr>
            <a:normAutofit/>
          </a:bodyPr>
          <a:lstStyle/>
          <a:p>
            <a:r>
              <a:rPr lang="en-US" sz="2800" dirty="0"/>
              <a:t>Open source programming language</a:t>
            </a:r>
          </a:p>
          <a:p>
            <a:r>
              <a:rPr lang="en-US" sz="2800" dirty="0"/>
              <a:t>Conceived in the Netherlands by Guido van Rossum</a:t>
            </a:r>
          </a:p>
          <a:p>
            <a:r>
              <a:rPr lang="en-US" sz="2800" dirty="0"/>
              <a:t>Implementation started in December 1989</a:t>
            </a:r>
          </a:p>
          <a:p>
            <a:endParaRPr lang="en-US" sz="1600" dirty="0"/>
          </a:p>
          <a:p>
            <a:r>
              <a:rPr lang="en-US" sz="2800" i="1" dirty="0"/>
              <a:t>Python 2.x is legacy, Python 3.x is the present &amp; future of the language</a:t>
            </a:r>
            <a:endParaRPr lang="en-US" sz="2800" dirty="0"/>
          </a:p>
          <a:p>
            <a:r>
              <a:rPr lang="en-US" sz="2800" dirty="0"/>
              <a:t>Python 2.0 released on October 16, 2000 (</a:t>
            </a:r>
            <a:r>
              <a:rPr lang="en-US" sz="2800" u="sng" dirty="0"/>
              <a:t>current</a:t>
            </a:r>
            <a:r>
              <a:rPr lang="en-US" sz="2800" dirty="0"/>
              <a:t>: 2.7.15)</a:t>
            </a:r>
          </a:p>
          <a:p>
            <a:r>
              <a:rPr lang="en-US" sz="2800" dirty="0"/>
              <a:t>Python 3.0 released on December 3, 2008 (</a:t>
            </a:r>
            <a:r>
              <a:rPr lang="en-US" sz="2800" u="sng" dirty="0"/>
              <a:t>current</a:t>
            </a:r>
            <a:r>
              <a:rPr lang="en-US" sz="2800" dirty="0"/>
              <a:t>: 3.7.3)</a:t>
            </a:r>
          </a:p>
          <a:p>
            <a:pPr marL="0" indent="0">
              <a:buNone/>
            </a:pPr>
            <a:endParaRPr lang="en-US" sz="1600" dirty="0"/>
          </a:p>
          <a:p>
            <a:r>
              <a:rPr lang="en-US" sz="2800" dirty="0"/>
              <a:t>High-level, portable, interpreted, object-oriented</a:t>
            </a:r>
          </a:p>
        </p:txBody>
      </p:sp>
      <p:sp>
        <p:nvSpPr>
          <p:cNvPr id="6" name="TextBox 5">
            <a:extLst>
              <a:ext uri="{FF2B5EF4-FFF2-40B4-BE49-F238E27FC236}">
                <a16:creationId xmlns:a16="http://schemas.microsoft.com/office/drawing/2014/main" id="{CF685FF8-D6AE-194D-A7DA-8DBE1738E006}"/>
              </a:ext>
            </a:extLst>
          </p:cNvPr>
          <p:cNvSpPr txBox="1"/>
          <p:nvPr/>
        </p:nvSpPr>
        <p:spPr>
          <a:xfrm>
            <a:off x="3648427" y="180549"/>
            <a:ext cx="489529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Brief history of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70C017B7-03D3-2640-B02A-35DF450DFA6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526980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82700"/>
            <a:ext cx="11036300" cy="4894263"/>
          </a:xfrm>
        </p:spPr>
        <p:txBody>
          <a:bodyPr>
            <a:normAutofit/>
          </a:bodyPr>
          <a:lstStyle/>
          <a:p>
            <a:r>
              <a:rPr lang="en-US" sz="3200" dirty="0"/>
              <a:t>Easy, Fast &amp; Broad</a:t>
            </a:r>
          </a:p>
          <a:p>
            <a:pPr marL="0" indent="0">
              <a:buNone/>
            </a:pPr>
            <a:endParaRPr lang="en-US" sz="1050" dirty="0"/>
          </a:p>
          <a:p>
            <a:r>
              <a:rPr lang="en-US" sz="3200" dirty="0"/>
              <a:t>Python Has a Healthy, Active and Supportive Community</a:t>
            </a:r>
          </a:p>
          <a:p>
            <a:pPr lvl="1"/>
            <a:r>
              <a:rPr lang="en-US" sz="2800" dirty="0"/>
              <a:t>Plenty of documentation, guides, tutorials and more</a:t>
            </a:r>
          </a:p>
          <a:p>
            <a:pPr lvl="1"/>
            <a:r>
              <a:rPr lang="en-US" sz="2800" dirty="0"/>
              <a:t>Incredibly active developer community</a:t>
            </a:r>
          </a:p>
          <a:p>
            <a:pPr marL="0" indent="0">
              <a:buNone/>
            </a:pPr>
            <a:endParaRPr lang="en-US" sz="1050" dirty="0"/>
          </a:p>
          <a:p>
            <a:r>
              <a:rPr lang="en-US" sz="3200" dirty="0"/>
              <a:t>Python Has Some Great Corporate Sponsors</a:t>
            </a:r>
          </a:p>
          <a:p>
            <a:pPr lvl="1"/>
            <a:r>
              <a:rPr lang="en-US" sz="2800" dirty="0"/>
              <a:t>Google!</a:t>
            </a:r>
          </a:p>
          <a:p>
            <a:pPr marL="457200" lvl="1" indent="0">
              <a:buNone/>
            </a:pPr>
            <a:endParaRPr lang="en-US" sz="1050" dirty="0"/>
          </a:p>
          <a:p>
            <a:r>
              <a:rPr lang="en-US" sz="3200" dirty="0"/>
              <a:t>Python has Extensive Libraries</a:t>
            </a:r>
          </a:p>
        </p:txBody>
      </p:sp>
      <p:sp>
        <p:nvSpPr>
          <p:cNvPr id="6" name="TextBox 5">
            <a:extLst>
              <a:ext uri="{FF2B5EF4-FFF2-40B4-BE49-F238E27FC236}">
                <a16:creationId xmlns:a16="http://schemas.microsoft.com/office/drawing/2014/main" id="{43EB4A5B-5246-5D45-B4CF-AFBDD23C24F1}"/>
              </a:ext>
            </a:extLst>
          </p:cNvPr>
          <p:cNvSpPr txBox="1"/>
          <p:nvPr/>
        </p:nvSpPr>
        <p:spPr>
          <a:xfrm>
            <a:off x="4622348" y="180549"/>
            <a:ext cx="294745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Why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8AA8A559-3C4A-A147-89AF-A539880A63B8}"/>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906305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488831"/>
            <a:ext cx="11036300" cy="4762744"/>
          </a:xfrm>
        </p:spPr>
        <p:txBody>
          <a:bodyPr>
            <a:normAutofit/>
          </a:bodyPr>
          <a:lstStyle/>
          <a:p>
            <a:r>
              <a:rPr lang="en-US" sz="3200" dirty="0">
                <a:hlinkClick r:id="rId3"/>
              </a:rPr>
              <a:t>https://docs.python.org/3.7/tutorial/</a:t>
            </a:r>
            <a:endParaRPr lang="en-US" sz="1050" dirty="0"/>
          </a:p>
          <a:p>
            <a:endParaRPr lang="en-US" sz="900" dirty="0"/>
          </a:p>
          <a:p>
            <a:r>
              <a:rPr lang="en-US" sz="3200" dirty="0"/>
              <a:t>Books include:</a:t>
            </a:r>
          </a:p>
          <a:p>
            <a:pPr lvl="1"/>
            <a:r>
              <a:rPr lang="en-US" sz="2400" dirty="0"/>
              <a:t>Learning Python by Mark Lutz</a:t>
            </a:r>
          </a:p>
          <a:p>
            <a:pPr lvl="1"/>
            <a:r>
              <a:rPr lang="en-US" sz="2400" dirty="0"/>
              <a:t>Python Essential Reference by David Beazley</a:t>
            </a:r>
          </a:p>
          <a:p>
            <a:pPr lvl="1"/>
            <a:r>
              <a:rPr lang="en-US" sz="2400" dirty="0"/>
              <a:t>Python for Data Analysis by William McKinney</a:t>
            </a:r>
          </a:p>
          <a:p>
            <a:pPr lvl="1"/>
            <a:r>
              <a:rPr lang="en-US" sz="2400" dirty="0">
                <a:hlinkClick r:id="rId4"/>
              </a:rPr>
              <a:t>https://github.com/justmarkham/DAT8#python-resources</a:t>
            </a:r>
            <a:endParaRPr lang="en-US" sz="2400" dirty="0"/>
          </a:p>
          <a:p>
            <a:pPr marL="457200" lvl="1" indent="0">
              <a:buNone/>
            </a:pPr>
            <a:endParaRPr lang="en-US" sz="1400" dirty="0"/>
          </a:p>
          <a:p>
            <a:r>
              <a:rPr lang="en-US" sz="2800" dirty="0"/>
              <a:t>Python Quick Reference</a:t>
            </a:r>
          </a:p>
          <a:p>
            <a:pPr lvl="1"/>
            <a:r>
              <a:rPr lang="en-US" sz="2400" dirty="0">
                <a:hlinkClick r:id="rId5"/>
              </a:rPr>
              <a:t>https://github.com/justmarkham/python-reference</a:t>
            </a:r>
            <a:endParaRPr lang="en-US" sz="2400" dirty="0"/>
          </a:p>
        </p:txBody>
      </p:sp>
      <p:sp>
        <p:nvSpPr>
          <p:cNvPr id="6" name="TextBox 5">
            <a:extLst>
              <a:ext uri="{FF2B5EF4-FFF2-40B4-BE49-F238E27FC236}">
                <a16:creationId xmlns:a16="http://schemas.microsoft.com/office/drawing/2014/main" id="{038DAAB5-5BF2-3043-9B42-D08EDFF11FBF}"/>
              </a:ext>
            </a:extLst>
          </p:cNvPr>
          <p:cNvSpPr txBox="1"/>
          <p:nvPr/>
        </p:nvSpPr>
        <p:spPr>
          <a:xfrm>
            <a:off x="3739418" y="180549"/>
            <a:ext cx="471332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Python 3.x references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EC182D9-5260-B440-8596-030578151ED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671297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127125"/>
            <a:ext cx="11036300" cy="5133975"/>
          </a:xfrm>
        </p:spPr>
        <p:txBody>
          <a:bodyPr>
            <a:normAutofit/>
          </a:bodyPr>
          <a:lstStyle/>
          <a:p>
            <a:pPr marL="514350" indent="-514350">
              <a:buFont typeface="+mj-lt"/>
              <a:buAutoNum type="arabicPeriod"/>
            </a:pPr>
            <a:r>
              <a:rPr lang="en-US" sz="2800" dirty="0"/>
              <a:t>Incorrect indentation, tabs and spaces</a:t>
            </a:r>
          </a:p>
          <a:p>
            <a:pPr lvl="1"/>
            <a:r>
              <a:rPr lang="en-US" sz="2400" dirty="0"/>
              <a:t>Never use tabs, only spaces (4)</a:t>
            </a:r>
            <a:endParaRPr lang="en-US" sz="1000" dirty="0"/>
          </a:p>
          <a:p>
            <a:pPr marL="514350" indent="-514350">
              <a:buFont typeface="+mj-lt"/>
              <a:buAutoNum type="arabicPeriod"/>
            </a:pPr>
            <a:r>
              <a:rPr lang="en-US" sz="2800" dirty="0"/>
              <a:t>Using a mutable value as a default value </a:t>
            </a:r>
          </a:p>
          <a:p>
            <a:pPr lvl="1"/>
            <a:r>
              <a:rPr lang="en-US" sz="2400" dirty="0"/>
              <a:t> </a:t>
            </a:r>
          </a:p>
          <a:p>
            <a:pPr marL="0" indent="0">
              <a:buNone/>
            </a:pPr>
            <a:endParaRPr lang="en-US" sz="800" dirty="0"/>
          </a:p>
          <a:p>
            <a:pPr marL="514350" indent="-514350">
              <a:buFont typeface="+mj-lt"/>
              <a:buAutoNum type="arabicPeriod" startAt="3"/>
            </a:pPr>
            <a:r>
              <a:rPr lang="en-US" sz="2800" dirty="0"/>
              <a:t>Scoping (local vs global variable)</a:t>
            </a:r>
          </a:p>
          <a:p>
            <a:pPr lvl="1"/>
            <a:r>
              <a:rPr lang="en-US" sz="2400" dirty="0"/>
              <a:t> </a:t>
            </a:r>
          </a:p>
          <a:p>
            <a:pPr marL="457200" lvl="1" indent="0">
              <a:buNone/>
            </a:pPr>
            <a:endParaRPr lang="en-US" sz="1000" dirty="0"/>
          </a:p>
          <a:p>
            <a:pPr marL="0" indent="0">
              <a:buNone/>
            </a:pPr>
            <a:endParaRPr lang="en-US" sz="700" dirty="0"/>
          </a:p>
          <a:p>
            <a:pPr marL="514350" indent="-514350">
              <a:buFont typeface="+mj-lt"/>
              <a:buAutoNum type="arabicPeriod" startAt="4"/>
            </a:pPr>
            <a:r>
              <a:rPr lang="en-US" sz="2800" dirty="0"/>
              <a:t>Copying vs referencing (mutable types)</a:t>
            </a:r>
          </a:p>
          <a:p>
            <a:pPr lvl="1"/>
            <a:r>
              <a:rPr lang="en-US" sz="2400" dirty="0"/>
              <a:t> </a:t>
            </a:r>
          </a:p>
        </p:txBody>
      </p:sp>
      <p:pic>
        <p:nvPicPr>
          <p:cNvPr id="7" name="Picture 6">
            <a:extLst>
              <a:ext uri="{FF2B5EF4-FFF2-40B4-BE49-F238E27FC236}">
                <a16:creationId xmlns:a16="http://schemas.microsoft.com/office/drawing/2014/main" id="{C6940D77-DB49-1F47-865A-9C4395E80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9523" y="3720568"/>
            <a:ext cx="1089196" cy="669588"/>
          </a:xfrm>
          <a:prstGeom prst="rect">
            <a:avLst/>
          </a:prstGeom>
        </p:spPr>
      </p:pic>
      <p:pic>
        <p:nvPicPr>
          <p:cNvPr id="8" name="Picture 7">
            <a:extLst>
              <a:ext uri="{FF2B5EF4-FFF2-40B4-BE49-F238E27FC236}">
                <a16:creationId xmlns:a16="http://schemas.microsoft.com/office/drawing/2014/main" id="{37649822-AEB7-6C4A-90B7-67FB9AD326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9523" y="3720568"/>
            <a:ext cx="1103702" cy="827777"/>
          </a:xfrm>
          <a:prstGeom prst="rect">
            <a:avLst/>
          </a:prstGeom>
        </p:spPr>
      </p:pic>
      <p:pic>
        <p:nvPicPr>
          <p:cNvPr id="9" name="Picture 8">
            <a:extLst>
              <a:ext uri="{FF2B5EF4-FFF2-40B4-BE49-F238E27FC236}">
                <a16:creationId xmlns:a16="http://schemas.microsoft.com/office/drawing/2014/main" id="{D709BC3E-BCB4-F546-8F74-671557EC21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19523" y="2606803"/>
            <a:ext cx="1566109" cy="575497"/>
          </a:xfrm>
          <a:prstGeom prst="rect">
            <a:avLst/>
          </a:prstGeom>
        </p:spPr>
      </p:pic>
      <p:pic>
        <p:nvPicPr>
          <p:cNvPr id="10" name="Picture 9">
            <a:extLst>
              <a:ext uri="{FF2B5EF4-FFF2-40B4-BE49-F238E27FC236}">
                <a16:creationId xmlns:a16="http://schemas.microsoft.com/office/drawing/2014/main" id="{9C5A1A4A-82CF-EA42-A491-7F49608E92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9523" y="5030603"/>
            <a:ext cx="1359499" cy="949650"/>
          </a:xfrm>
          <a:prstGeom prst="rect">
            <a:avLst/>
          </a:prstGeom>
        </p:spPr>
      </p:pic>
      <p:sp>
        <p:nvSpPr>
          <p:cNvPr id="11" name="TextBox 10">
            <a:extLst>
              <a:ext uri="{FF2B5EF4-FFF2-40B4-BE49-F238E27FC236}">
                <a16:creationId xmlns:a16="http://schemas.microsoft.com/office/drawing/2014/main" id="{B50CEF1F-A5A7-AD4B-A141-A67B6B9D3954}"/>
              </a:ext>
            </a:extLst>
          </p:cNvPr>
          <p:cNvSpPr txBox="1"/>
          <p:nvPr/>
        </p:nvSpPr>
        <p:spPr>
          <a:xfrm>
            <a:off x="3223225" y="180549"/>
            <a:ext cx="574572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Common pitfalls in Python</a:t>
            </a:r>
            <a:endParaRPr lang="id-ID" sz="4000" b="1" dirty="0">
              <a:solidFill>
                <a:schemeClr val="tx2"/>
              </a:solidFill>
              <a:latin typeface="+mj-lt"/>
              <a:ea typeface="Lato" charset="0"/>
              <a:cs typeface="Lato" charset="0"/>
            </a:endParaRPr>
          </a:p>
        </p:txBody>
      </p:sp>
      <p:sp>
        <p:nvSpPr>
          <p:cNvPr id="12" name="Rectangle 11">
            <a:extLst>
              <a:ext uri="{FF2B5EF4-FFF2-40B4-BE49-F238E27FC236}">
                <a16:creationId xmlns:a16="http://schemas.microsoft.com/office/drawing/2014/main" id="{5616A643-A1A3-C14E-A52B-214C88EC35C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662807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82700"/>
            <a:ext cx="11036300" cy="4894263"/>
          </a:xfrm>
        </p:spPr>
        <p:txBody>
          <a:bodyPr>
            <a:normAutofit/>
          </a:bodyPr>
          <a:lstStyle/>
          <a:p>
            <a:r>
              <a:rPr lang="en-US" sz="3200" dirty="0"/>
              <a:t>Open the </a:t>
            </a:r>
            <a:r>
              <a:rPr lang="en-US" sz="3200" b="1" dirty="0" err="1"/>
              <a:t>DSLab</a:t>
            </a:r>
            <a:r>
              <a:rPr lang="en-US" sz="3200" b="1" dirty="0"/>
              <a:t> Week 1-1</a:t>
            </a:r>
            <a:r>
              <a:rPr lang="en-US" sz="3200" dirty="0"/>
              <a:t> </a:t>
            </a:r>
            <a:r>
              <a:rPr lang="en-US" sz="3200" dirty="0" err="1"/>
              <a:t>Jupyter</a:t>
            </a:r>
            <a:r>
              <a:rPr lang="en-US" sz="3200" dirty="0"/>
              <a:t> notebook</a:t>
            </a:r>
          </a:p>
          <a:p>
            <a:pPr marL="457200" lvl="1" indent="0">
              <a:buNone/>
            </a:pPr>
            <a:r>
              <a:rPr lang="en-US" sz="2400" dirty="0">
                <a:hlinkClick r:id="rId3"/>
              </a:rPr>
              <a:t>./notebooks/DSLab_week1_1.ipynb</a:t>
            </a:r>
            <a:endParaRPr lang="en-US" sz="2400" dirty="0"/>
          </a:p>
          <a:p>
            <a:pPr marL="0" indent="0">
              <a:buNone/>
            </a:pPr>
            <a:endParaRPr lang="en-US" sz="3200" dirty="0"/>
          </a:p>
          <a:p>
            <a:pPr marL="514350" indent="-514350">
              <a:buFont typeface="+mj-lt"/>
              <a:buAutoNum type="arabicPeriod"/>
            </a:pPr>
            <a:r>
              <a:rPr lang="en-US" sz="3200" dirty="0"/>
              <a:t>Generators</a:t>
            </a:r>
          </a:p>
          <a:p>
            <a:pPr marL="514350" indent="-514350">
              <a:buFont typeface="+mj-lt"/>
              <a:buAutoNum type="arabicPeriod"/>
            </a:pPr>
            <a:r>
              <a:rPr lang="en-US" sz="3200" dirty="0"/>
              <a:t>List comprehension</a:t>
            </a:r>
          </a:p>
          <a:p>
            <a:pPr marL="514350" indent="-514350">
              <a:buFont typeface="+mj-lt"/>
              <a:buAutoNum type="arabicPeriod"/>
            </a:pPr>
            <a:r>
              <a:rPr lang="en-US" sz="3200" dirty="0"/>
              <a:t>Lambda Operator and the functions map() and reduce()</a:t>
            </a:r>
          </a:p>
          <a:p>
            <a:pPr marL="514350" indent="-514350">
              <a:buFont typeface="+mj-lt"/>
              <a:buAutoNum type="arabicPeriod"/>
            </a:pPr>
            <a:r>
              <a:rPr lang="en-US" sz="3200" dirty="0"/>
              <a:t>Lists of characters and the functions join() and append()</a:t>
            </a:r>
          </a:p>
        </p:txBody>
      </p:sp>
      <p:sp>
        <p:nvSpPr>
          <p:cNvPr id="6" name="TextBox 5">
            <a:extLst>
              <a:ext uri="{FF2B5EF4-FFF2-40B4-BE49-F238E27FC236}">
                <a16:creationId xmlns:a16="http://schemas.microsoft.com/office/drawing/2014/main" id="{A733D6EC-A017-EA49-BAA8-D22EECF7179F}"/>
              </a:ext>
            </a:extLst>
          </p:cNvPr>
          <p:cNvSpPr txBox="1"/>
          <p:nvPr/>
        </p:nvSpPr>
        <p:spPr>
          <a:xfrm>
            <a:off x="3345218" y="180549"/>
            <a:ext cx="550174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 few exercises in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7A4E3BBF-143A-0C46-BE1C-18D56276F64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505806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TextBox 11"/>
          <p:cNvSpPr txBox="1"/>
          <p:nvPr/>
        </p:nvSpPr>
        <p:spPr>
          <a:xfrm>
            <a:off x="1856508" y="1898235"/>
            <a:ext cx="8478983" cy="2862322"/>
          </a:xfrm>
          <a:prstGeom prst="rect">
            <a:avLst/>
          </a:prstGeom>
          <a:noFill/>
        </p:spPr>
        <p:txBody>
          <a:bodyPr wrap="square" rtlCol="0">
            <a:spAutoFit/>
          </a:bodyPr>
          <a:lstStyle/>
          <a:p>
            <a:pPr algn="ctr"/>
            <a:r>
              <a:rPr lang="en-US" sz="6000" dirty="0">
                <a:solidFill>
                  <a:schemeClr val="bg1"/>
                </a:solidFill>
              </a:rPr>
              <a:t>NumPy, Pandas, </a:t>
            </a:r>
          </a:p>
          <a:p>
            <a:pPr algn="ctr"/>
            <a:r>
              <a:rPr lang="en-US" sz="6000" dirty="0" err="1">
                <a:solidFill>
                  <a:schemeClr val="bg1"/>
                </a:solidFill>
              </a:rPr>
              <a:t>scikit</a:t>
            </a:r>
            <a:r>
              <a:rPr lang="en-US" sz="6000" dirty="0">
                <a:solidFill>
                  <a:schemeClr val="bg1"/>
                </a:solidFill>
              </a:rPr>
              <a:t>-learn &amp;</a:t>
            </a:r>
          </a:p>
          <a:p>
            <a:pPr algn="ctr"/>
            <a:r>
              <a:rPr lang="en-US" sz="6000" dirty="0">
                <a:solidFill>
                  <a:schemeClr val="bg1"/>
                </a:solidFill>
              </a:rPr>
              <a:t>Matplotlib</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1763920"/>
            <a:ext cx="4617728" cy="3206990"/>
            <a:chOff x="1558925" y="3527840"/>
            <a:chExt cx="9235455" cy="6413980"/>
          </a:xfrm>
        </p:grpSpPr>
        <p:cxnSp>
          <p:nvCxnSpPr>
            <p:cNvPr id="16" name="Straight Connector 15"/>
            <p:cNvCxnSpPr/>
            <p:nvPr/>
          </p:nvCxnSpPr>
          <p:spPr>
            <a:xfrm>
              <a:off x="1558925" y="994182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352784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1615353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Overview diagram: Comparison between Python and Matlab">
            <a:extLst>
              <a:ext uri="{FF2B5EF4-FFF2-40B4-BE49-F238E27FC236}">
                <a16:creationId xmlns:a16="http://schemas.microsoft.com/office/drawing/2014/main" id="{49E6150E-C764-0B41-A210-812D297B48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41216" y="1288965"/>
            <a:ext cx="8915948" cy="4881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DB0D7-1C8B-3044-B3E8-4D889B767E24}"/>
              </a:ext>
            </a:extLst>
          </p:cNvPr>
          <p:cNvSpPr txBox="1"/>
          <p:nvPr/>
        </p:nvSpPr>
        <p:spPr>
          <a:xfrm>
            <a:off x="2964931" y="180549"/>
            <a:ext cx="626227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Python alternative to </a:t>
            </a:r>
            <a:r>
              <a:rPr lang="en-US" sz="4000" b="1" dirty="0" err="1">
                <a:solidFill>
                  <a:schemeClr val="tx2"/>
                </a:solidFill>
                <a:latin typeface="+mj-lt"/>
                <a:ea typeface="Lato" charset="0"/>
                <a:cs typeface="Lato" charset="0"/>
              </a:rPr>
              <a:t>Matlab</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5E7EB267-A8F6-CA45-9DE6-AF763B7F634D}"/>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5356267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0" y="1227552"/>
            <a:ext cx="11862148" cy="2455100"/>
          </a:xfrm>
        </p:spPr>
        <p:txBody>
          <a:bodyPr>
            <a:normAutofit/>
          </a:bodyPr>
          <a:lstStyle/>
          <a:p>
            <a:r>
              <a:rPr lang="en-US" sz="2800" b="1" dirty="0" err="1"/>
              <a:t>NumPy</a:t>
            </a:r>
            <a:r>
              <a:rPr lang="en-US" sz="2800" dirty="0"/>
              <a:t>: Work with large multidimensional arrays and matrices</a:t>
            </a:r>
          </a:p>
          <a:p>
            <a:r>
              <a:rPr lang="en-US" sz="2800" b="1" dirty="0"/>
              <a:t>Pandas</a:t>
            </a:r>
            <a:r>
              <a:rPr lang="en-US" sz="2800" dirty="0"/>
              <a:t>: Do data wrangling</a:t>
            </a:r>
          </a:p>
          <a:p>
            <a:r>
              <a:rPr lang="en-US" sz="2800" b="1" dirty="0"/>
              <a:t>Matplotlib</a:t>
            </a:r>
            <a:r>
              <a:rPr lang="en-US" sz="2800" dirty="0"/>
              <a:t>: Make line graphs, pie charts, histograms, </a:t>
            </a:r>
            <a:r>
              <a:rPr lang="en-US" sz="2800" dirty="0" err="1"/>
              <a:t>etc</a:t>
            </a:r>
            <a:endParaRPr lang="en-US" sz="2800" dirty="0"/>
          </a:p>
          <a:p>
            <a:r>
              <a:rPr lang="en-US" sz="2800" b="1" dirty="0" err="1"/>
              <a:t>Scikit</a:t>
            </a:r>
            <a:r>
              <a:rPr lang="en-US" sz="2800" b="1" dirty="0"/>
              <a:t>-learn</a:t>
            </a:r>
            <a:r>
              <a:rPr lang="en-US" sz="2800" dirty="0"/>
              <a:t>: Build machine learning models</a:t>
            </a:r>
          </a:p>
        </p:txBody>
      </p:sp>
      <p:pic>
        <p:nvPicPr>
          <p:cNvPr id="2" name="Picture 1">
            <a:extLst>
              <a:ext uri="{FF2B5EF4-FFF2-40B4-BE49-F238E27FC236}">
                <a16:creationId xmlns:a16="http://schemas.microsoft.com/office/drawing/2014/main" id="{BCF921EB-B937-034B-8313-07E90251F302}"/>
              </a:ext>
            </a:extLst>
          </p:cNvPr>
          <p:cNvPicPr>
            <a:picLocks noChangeAspect="1"/>
          </p:cNvPicPr>
          <p:nvPr/>
        </p:nvPicPr>
        <p:blipFill>
          <a:blip r:embed="rId3"/>
          <a:stretch>
            <a:fillRect/>
          </a:stretch>
        </p:blipFill>
        <p:spPr>
          <a:xfrm>
            <a:off x="5625245" y="3386900"/>
            <a:ext cx="6400801" cy="2903324"/>
          </a:xfrm>
          <a:prstGeom prst="rect">
            <a:avLst/>
          </a:prstGeom>
        </p:spPr>
      </p:pic>
      <p:sp>
        <p:nvSpPr>
          <p:cNvPr id="6" name="TextBox 5">
            <a:extLst>
              <a:ext uri="{FF2B5EF4-FFF2-40B4-BE49-F238E27FC236}">
                <a16:creationId xmlns:a16="http://schemas.microsoft.com/office/drawing/2014/main" id="{35B7B606-0C2F-6345-B1FB-1C6FB41BF580}"/>
              </a:ext>
            </a:extLst>
          </p:cNvPr>
          <p:cNvSpPr txBox="1"/>
          <p:nvPr/>
        </p:nvSpPr>
        <p:spPr>
          <a:xfrm>
            <a:off x="1496828" y="180549"/>
            <a:ext cx="9198526" cy="661712"/>
          </a:xfrm>
          <a:prstGeom prst="rect">
            <a:avLst/>
          </a:prstGeom>
          <a:noFill/>
        </p:spPr>
        <p:txBody>
          <a:bodyPr wrap="none" lIns="45711" tIns="22856" rIns="45711" bIns="22856" rtlCol="0">
            <a:spAutoFit/>
          </a:bodyPr>
          <a:lstStyle/>
          <a:p>
            <a:pPr algn="ctr"/>
            <a:r>
              <a:rPr lang="en-US" sz="4000" dirty="0"/>
              <a:t>Python libraries for (aspiring) data scientists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4CB11065-585A-0E45-8BD1-AF6DA53F14D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80454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540327" y="1052513"/>
            <a:ext cx="11651673" cy="5521325"/>
          </a:xfrm>
        </p:spPr>
        <p:txBody>
          <a:bodyPr>
            <a:normAutofit/>
          </a:bodyPr>
          <a:lstStyle/>
          <a:p>
            <a:r>
              <a:rPr lang="en-US" sz="3200" dirty="0"/>
              <a:t>Core library for scientific computing in Python</a:t>
            </a:r>
          </a:p>
          <a:p>
            <a:r>
              <a:rPr lang="en-US" sz="3200" dirty="0"/>
              <a:t>Provides a high-performance multidimensional array object, and tools for working with these arrays</a:t>
            </a:r>
          </a:p>
          <a:p>
            <a:pPr marL="0" indent="0">
              <a:buNone/>
            </a:pPr>
            <a:endParaRPr lang="en-US" sz="200" b="1" dirty="0"/>
          </a:p>
          <a:p>
            <a:r>
              <a:rPr lang="en-US" sz="3200" dirty="0"/>
              <a:t>A </a:t>
            </a:r>
            <a:r>
              <a:rPr lang="en-US" sz="3200" b="1" dirty="0" err="1"/>
              <a:t>NumPy</a:t>
            </a:r>
            <a:r>
              <a:rPr lang="en-US" sz="3200" b="1" dirty="0"/>
              <a:t> array</a:t>
            </a:r>
            <a:r>
              <a:rPr lang="en-US" sz="3200" dirty="0"/>
              <a:t> (</a:t>
            </a:r>
            <a:r>
              <a:rPr lang="en-US" sz="3200" dirty="0" err="1"/>
              <a:t>ndarray</a:t>
            </a:r>
            <a:r>
              <a:rPr lang="en-US" sz="3200" dirty="0"/>
              <a:t>)</a:t>
            </a:r>
            <a:r>
              <a:rPr lang="en-US" sz="3200" b="1" dirty="0"/>
              <a:t> </a:t>
            </a:r>
            <a:r>
              <a:rPr lang="en-US" sz="3200" dirty="0"/>
              <a:t>is a grid of values, all of the same type</a:t>
            </a:r>
          </a:p>
          <a:p>
            <a:endParaRPr lang="en-US" sz="200" dirty="0"/>
          </a:p>
          <a:p>
            <a:pPr lvl="1"/>
            <a:r>
              <a:rPr lang="en-US" sz="2900" dirty="0"/>
              <a:t>indexed by a tuple of nonnegative integers</a:t>
            </a:r>
          </a:p>
          <a:p>
            <a:pPr lvl="1"/>
            <a:r>
              <a:rPr lang="en-US" sz="2900" dirty="0"/>
              <a:t>the </a:t>
            </a:r>
            <a:r>
              <a:rPr lang="en-US" sz="2900" i="1" dirty="0"/>
              <a:t>shape</a:t>
            </a:r>
            <a:r>
              <a:rPr lang="en-US" sz="2900" dirty="0"/>
              <a:t> of an array is the size of the array along each dimension</a:t>
            </a:r>
          </a:p>
        </p:txBody>
      </p:sp>
      <p:pic>
        <p:nvPicPr>
          <p:cNvPr id="3" name="Picture 2">
            <a:extLst>
              <a:ext uri="{FF2B5EF4-FFF2-40B4-BE49-F238E27FC236}">
                <a16:creationId xmlns:a16="http://schemas.microsoft.com/office/drawing/2014/main" id="{961D87CA-791F-204D-88B4-0219D2DBC78C}"/>
              </a:ext>
            </a:extLst>
          </p:cNvPr>
          <p:cNvPicPr>
            <a:picLocks noChangeAspect="1"/>
          </p:cNvPicPr>
          <p:nvPr/>
        </p:nvPicPr>
        <p:blipFill>
          <a:blip r:embed="rId3"/>
          <a:stretch>
            <a:fillRect/>
          </a:stretch>
        </p:blipFill>
        <p:spPr>
          <a:xfrm>
            <a:off x="3811897" y="4559663"/>
            <a:ext cx="4909127" cy="1702895"/>
          </a:xfrm>
          <a:prstGeom prst="rect">
            <a:avLst/>
          </a:prstGeom>
        </p:spPr>
      </p:pic>
      <p:sp>
        <p:nvSpPr>
          <p:cNvPr id="6" name="TextBox 5">
            <a:extLst>
              <a:ext uri="{FF2B5EF4-FFF2-40B4-BE49-F238E27FC236}">
                <a16:creationId xmlns:a16="http://schemas.microsoft.com/office/drawing/2014/main" id="{FB187611-8F39-AB4D-B6BE-B9BFDDC376F7}"/>
              </a:ext>
            </a:extLst>
          </p:cNvPr>
          <p:cNvSpPr txBox="1"/>
          <p:nvPr/>
        </p:nvSpPr>
        <p:spPr>
          <a:xfrm>
            <a:off x="3811897" y="180549"/>
            <a:ext cx="456834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NumPy &amp; Data Types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46474A8A-F0EF-B14F-AF30-DD227C627C8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536175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0" y="1433945"/>
            <a:ext cx="6494556" cy="5139893"/>
          </a:xfrm>
        </p:spPr>
        <p:txBody>
          <a:bodyPr>
            <a:normAutofit/>
          </a:bodyPr>
          <a:lstStyle/>
          <a:p>
            <a:pPr marL="514350" indent="-514350">
              <a:buFont typeface="+mj-lt"/>
              <a:buAutoNum type="arabicPeriod"/>
            </a:pPr>
            <a:r>
              <a:rPr lang="en-US" sz="3200" b="1" dirty="0"/>
              <a:t>Functionality</a:t>
            </a:r>
            <a:r>
              <a:rPr lang="en-US" sz="3200" dirty="0"/>
              <a:t>: </a:t>
            </a:r>
            <a:r>
              <a:rPr lang="en-US" sz="3200" dirty="0" err="1"/>
              <a:t>SciPy</a:t>
            </a:r>
            <a:r>
              <a:rPr lang="en-US" sz="3200" dirty="0"/>
              <a:t> and </a:t>
            </a:r>
            <a:r>
              <a:rPr lang="en-US" sz="3200" dirty="0" err="1"/>
              <a:t>NumPy</a:t>
            </a:r>
            <a:r>
              <a:rPr lang="en-US" sz="3200" dirty="0"/>
              <a:t> have optimized functions such as linear algebra operations built in</a:t>
            </a:r>
          </a:p>
          <a:p>
            <a:pPr marL="514350" indent="-514350">
              <a:buFont typeface="+mj-lt"/>
              <a:buAutoNum type="arabicPeriod"/>
            </a:pPr>
            <a:r>
              <a:rPr lang="en-US" sz="3200" b="1" dirty="0"/>
              <a:t>Performance</a:t>
            </a:r>
            <a:r>
              <a:rPr lang="en-US" sz="3200" dirty="0"/>
              <a:t>: need for speed and are faster than lists</a:t>
            </a:r>
          </a:p>
          <a:p>
            <a:pPr marL="514350" indent="-514350">
              <a:buFont typeface="+mj-lt"/>
              <a:buAutoNum type="arabicPeriod"/>
            </a:pPr>
            <a:endParaRPr lang="en-US" sz="1000" dirty="0"/>
          </a:p>
          <a:p>
            <a:pPr marL="514350" indent="-514350">
              <a:buFont typeface="+mj-lt"/>
              <a:buAutoNum type="arabicPeriod"/>
            </a:pPr>
            <a:r>
              <a:rPr lang="en-US" sz="3200" b="1" dirty="0"/>
              <a:t>Size</a:t>
            </a:r>
            <a:r>
              <a:rPr lang="en-US" sz="3200" dirty="0"/>
              <a:t>: </a:t>
            </a:r>
            <a:r>
              <a:rPr lang="en-US" sz="3200" dirty="0" err="1"/>
              <a:t>Numpy</a:t>
            </a:r>
            <a:r>
              <a:rPr lang="en-US" sz="3200" dirty="0"/>
              <a:t> data structures take up less space</a:t>
            </a:r>
          </a:p>
          <a:p>
            <a:pPr marL="1314319" lvl="2" indent="-514350">
              <a:buFont typeface="+mj-lt"/>
              <a:buAutoNum type="alphaLcPeriod"/>
            </a:pPr>
            <a:r>
              <a:rPr lang="en-US" sz="2600" u="sng" dirty="0"/>
              <a:t>list</a:t>
            </a:r>
            <a:r>
              <a:rPr lang="en-US" sz="2600" dirty="0"/>
              <a:t>: 64 + n*8 </a:t>
            </a:r>
            <a:r>
              <a:rPr lang="en-US" sz="2600" i="1" dirty="0"/>
              <a:t>+ </a:t>
            </a:r>
            <a:r>
              <a:rPr lang="en-US" sz="2600" dirty="0"/>
              <a:t>n*28 bytes</a:t>
            </a:r>
          </a:p>
          <a:p>
            <a:pPr marL="1314319" lvl="2" indent="-514350">
              <a:buFont typeface="+mj-lt"/>
              <a:buAutoNum type="alphaLcPeriod"/>
            </a:pPr>
            <a:r>
              <a:rPr lang="en-US" sz="2600" u="sng" dirty="0" err="1"/>
              <a:t>ndarray</a:t>
            </a:r>
            <a:r>
              <a:rPr lang="en-US" sz="2600" dirty="0"/>
              <a:t>: 96 + n*8 bytes</a:t>
            </a:r>
          </a:p>
        </p:txBody>
      </p:sp>
      <p:grpSp>
        <p:nvGrpSpPr>
          <p:cNvPr id="9" name="Group 8">
            <a:extLst>
              <a:ext uri="{FF2B5EF4-FFF2-40B4-BE49-F238E27FC236}">
                <a16:creationId xmlns:a16="http://schemas.microsoft.com/office/drawing/2014/main" id="{E3AD2CF4-0AF8-704B-86D4-0DDAE1304BC2}"/>
              </a:ext>
            </a:extLst>
          </p:cNvPr>
          <p:cNvGrpSpPr/>
          <p:nvPr/>
        </p:nvGrpSpPr>
        <p:grpSpPr>
          <a:xfrm>
            <a:off x="7275090" y="1253797"/>
            <a:ext cx="4594396" cy="4958030"/>
            <a:chOff x="6856386" y="1087542"/>
            <a:chExt cx="5234861" cy="5649186"/>
          </a:xfrm>
        </p:grpSpPr>
        <p:pic>
          <p:nvPicPr>
            <p:cNvPr id="7" name="Picture 6">
              <a:extLst>
                <a:ext uri="{FF2B5EF4-FFF2-40B4-BE49-F238E27FC236}">
                  <a16:creationId xmlns:a16="http://schemas.microsoft.com/office/drawing/2014/main" id="{E3CB854C-0ED1-FE48-B958-213840A8AF15}"/>
                </a:ext>
              </a:extLst>
            </p:cNvPr>
            <p:cNvPicPr>
              <a:picLocks noChangeAspect="1"/>
            </p:cNvPicPr>
            <p:nvPr/>
          </p:nvPicPr>
          <p:blipFill>
            <a:blip r:embed="rId3"/>
            <a:stretch>
              <a:fillRect/>
            </a:stretch>
          </p:blipFill>
          <p:spPr>
            <a:xfrm>
              <a:off x="6856386" y="1087542"/>
              <a:ext cx="5234861" cy="2725334"/>
            </a:xfrm>
            <a:prstGeom prst="rect">
              <a:avLst/>
            </a:prstGeom>
          </p:spPr>
        </p:pic>
        <p:pic>
          <p:nvPicPr>
            <p:cNvPr id="8" name="Picture 7">
              <a:extLst>
                <a:ext uri="{FF2B5EF4-FFF2-40B4-BE49-F238E27FC236}">
                  <a16:creationId xmlns:a16="http://schemas.microsoft.com/office/drawing/2014/main" id="{A174AED2-CB42-6446-A05A-CBF097B8339D}"/>
                </a:ext>
              </a:extLst>
            </p:cNvPr>
            <p:cNvPicPr>
              <a:picLocks noChangeAspect="1"/>
            </p:cNvPicPr>
            <p:nvPr/>
          </p:nvPicPr>
          <p:blipFill>
            <a:blip r:embed="rId4"/>
            <a:stretch>
              <a:fillRect/>
            </a:stretch>
          </p:blipFill>
          <p:spPr>
            <a:xfrm>
              <a:off x="6856386" y="4663376"/>
              <a:ext cx="5018114" cy="2073352"/>
            </a:xfrm>
            <a:prstGeom prst="rect">
              <a:avLst/>
            </a:prstGeom>
          </p:spPr>
        </p:pic>
      </p:grpSp>
      <p:sp>
        <p:nvSpPr>
          <p:cNvPr id="10" name="TextBox 9">
            <a:extLst>
              <a:ext uri="{FF2B5EF4-FFF2-40B4-BE49-F238E27FC236}">
                <a16:creationId xmlns:a16="http://schemas.microsoft.com/office/drawing/2014/main" id="{98D6B6E2-2AF0-A847-8ACA-4C4F96CE590C}"/>
              </a:ext>
            </a:extLst>
          </p:cNvPr>
          <p:cNvSpPr txBox="1"/>
          <p:nvPr/>
        </p:nvSpPr>
        <p:spPr>
          <a:xfrm>
            <a:off x="6856386" y="2450209"/>
            <a:ext cx="418704" cy="461665"/>
          </a:xfrm>
          <a:prstGeom prst="rect">
            <a:avLst/>
          </a:prstGeom>
          <a:noFill/>
        </p:spPr>
        <p:txBody>
          <a:bodyPr wrap="none" rtlCol="0">
            <a:spAutoFit/>
          </a:bodyPr>
          <a:lstStyle/>
          <a:p>
            <a:r>
              <a:rPr lang="en-US" sz="2400" b="1" dirty="0"/>
              <a:t>a.</a:t>
            </a:r>
          </a:p>
        </p:txBody>
      </p:sp>
      <p:sp>
        <p:nvSpPr>
          <p:cNvPr id="11" name="TextBox 10">
            <a:extLst>
              <a:ext uri="{FF2B5EF4-FFF2-40B4-BE49-F238E27FC236}">
                <a16:creationId xmlns:a16="http://schemas.microsoft.com/office/drawing/2014/main" id="{B1062A0E-220C-3949-A90C-49E8E4DE33AD}"/>
              </a:ext>
            </a:extLst>
          </p:cNvPr>
          <p:cNvSpPr txBox="1"/>
          <p:nvPr/>
        </p:nvSpPr>
        <p:spPr>
          <a:xfrm>
            <a:off x="6856386" y="5307566"/>
            <a:ext cx="431528" cy="461665"/>
          </a:xfrm>
          <a:prstGeom prst="rect">
            <a:avLst/>
          </a:prstGeom>
          <a:noFill/>
        </p:spPr>
        <p:txBody>
          <a:bodyPr wrap="none" rtlCol="0">
            <a:spAutoFit/>
          </a:bodyPr>
          <a:lstStyle/>
          <a:p>
            <a:r>
              <a:rPr lang="en-US" sz="2400" b="1" dirty="0"/>
              <a:t>b.</a:t>
            </a:r>
          </a:p>
        </p:txBody>
      </p:sp>
      <p:sp>
        <p:nvSpPr>
          <p:cNvPr id="12" name="TextBox 11">
            <a:extLst>
              <a:ext uri="{FF2B5EF4-FFF2-40B4-BE49-F238E27FC236}">
                <a16:creationId xmlns:a16="http://schemas.microsoft.com/office/drawing/2014/main" id="{48C60CF0-8413-154B-8214-F71CE71694C2}"/>
              </a:ext>
            </a:extLst>
          </p:cNvPr>
          <p:cNvSpPr txBox="1"/>
          <p:nvPr/>
        </p:nvSpPr>
        <p:spPr>
          <a:xfrm>
            <a:off x="2990680" y="180549"/>
            <a:ext cx="621078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Python lists vs NumPy arrays</a:t>
            </a:r>
            <a:endParaRPr lang="id-ID" sz="4000" b="1" dirty="0">
              <a:solidFill>
                <a:schemeClr val="tx2"/>
              </a:solidFill>
              <a:latin typeface="+mj-lt"/>
              <a:ea typeface="Lato" charset="0"/>
              <a:cs typeface="Lato" charset="0"/>
            </a:endParaRPr>
          </a:p>
        </p:txBody>
      </p:sp>
      <p:sp>
        <p:nvSpPr>
          <p:cNvPr id="13" name="Rectangle 12">
            <a:extLst>
              <a:ext uri="{FF2B5EF4-FFF2-40B4-BE49-F238E27FC236}">
                <a16:creationId xmlns:a16="http://schemas.microsoft.com/office/drawing/2014/main" id="{4D207C8B-E8D9-274B-810A-668E0E8442E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2490236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838263" y="1582614"/>
            <a:ext cx="10515600" cy="4447203"/>
          </a:xfrm>
        </p:spPr>
        <p:txBody>
          <a:bodyPr>
            <a:normAutofit/>
          </a:bodyPr>
          <a:lstStyle/>
          <a:p>
            <a:r>
              <a:rPr lang="en-US" sz="3200" dirty="0"/>
              <a:t>Head over to the RENKU webpage</a:t>
            </a:r>
          </a:p>
          <a:p>
            <a:pPr lvl="1"/>
            <a:r>
              <a:rPr lang="en-US" sz="2800" dirty="0">
                <a:hlinkClick r:id="rId3"/>
              </a:rPr>
              <a:t>https://renku.iccluster.epfl.ch</a:t>
            </a:r>
            <a:endParaRPr lang="en-US" sz="2800" dirty="0"/>
          </a:p>
          <a:p>
            <a:pPr lvl="1"/>
            <a:r>
              <a:rPr lang="en-US" sz="2800" dirty="0"/>
              <a:t>You will need the EPFL VPN if connecting from outside the EPFL network</a:t>
            </a:r>
          </a:p>
        </p:txBody>
      </p:sp>
      <p:sp>
        <p:nvSpPr>
          <p:cNvPr id="6" name="TextBox 5">
            <a:extLst>
              <a:ext uri="{FF2B5EF4-FFF2-40B4-BE49-F238E27FC236}">
                <a16:creationId xmlns:a16="http://schemas.microsoft.com/office/drawing/2014/main" id="{0A5FC2AF-0C8E-6D46-B6B9-9DC55E5A887B}"/>
              </a:ext>
            </a:extLst>
          </p:cNvPr>
          <p:cNvSpPr txBox="1"/>
          <p:nvPr/>
        </p:nvSpPr>
        <p:spPr>
          <a:xfrm>
            <a:off x="4112324" y="180549"/>
            <a:ext cx="396747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Start your engines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D42DA0B6-9FDB-8043-82F2-8AD19D320C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9807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511946" y="1263939"/>
            <a:ext cx="11188700" cy="5122863"/>
          </a:xfrm>
        </p:spPr>
        <p:txBody>
          <a:bodyPr>
            <a:normAutofit/>
          </a:bodyPr>
          <a:lstStyle/>
          <a:p>
            <a:r>
              <a:rPr lang="en-US" sz="2800" b="1" dirty="0" err="1">
                <a:latin typeface="Courier New" panose="02070309020205020404" pitchFamily="49" charset="0"/>
                <a:cs typeface="Courier New" panose="02070309020205020404" pitchFamily="49" charset="0"/>
              </a:rPr>
              <a:t>arange</a:t>
            </a:r>
            <a:r>
              <a:rPr lang="en-US" sz="2800" dirty="0">
                <a:latin typeface="Courier New" panose="02070309020205020404" pitchFamily="49" charset="0"/>
                <a:cs typeface="Courier New" panose="02070309020205020404" pitchFamily="49" charset="0"/>
              </a:rPr>
              <a:t>([start,] stop[, step], [, </a:t>
            </a:r>
            <a:r>
              <a:rPr lang="en-US" sz="2800" dirty="0" err="1">
                <a:latin typeface="Courier New" panose="02070309020205020404" pitchFamily="49" charset="0"/>
                <a:cs typeface="Courier New" panose="02070309020205020404" pitchFamily="49" charset="0"/>
              </a:rPr>
              <a:t>dtype</a:t>
            </a:r>
            <a:r>
              <a:rPr lang="en-US" sz="2800" dirty="0">
                <a:latin typeface="Courier New" panose="02070309020205020404" pitchFamily="49" charset="0"/>
                <a:cs typeface="Courier New" panose="02070309020205020404" pitchFamily="49" charset="0"/>
              </a:rPr>
              <a:t>=None])</a:t>
            </a:r>
          </a:p>
          <a:p>
            <a:endParaRPr lang="en-US" sz="1000" dirty="0">
              <a:latin typeface="Courier New" panose="02070309020205020404" pitchFamily="49" charset="0"/>
              <a:cs typeface="Courier New" panose="02070309020205020404" pitchFamily="49" charset="0"/>
            </a:endParaRPr>
          </a:p>
          <a:p>
            <a:r>
              <a:rPr lang="en-US" sz="2800" b="1" dirty="0" err="1">
                <a:latin typeface="Courier New" panose="02070309020205020404" pitchFamily="49" charset="0"/>
                <a:cs typeface="Courier New" panose="02070309020205020404" pitchFamily="49" charset="0"/>
              </a:rPr>
              <a:t>linspace</a:t>
            </a:r>
            <a:r>
              <a:rPr lang="en-US" sz="2800" dirty="0">
                <a:latin typeface="Courier New" panose="02070309020205020404" pitchFamily="49" charset="0"/>
                <a:cs typeface="Courier New" panose="02070309020205020404" pitchFamily="49" charset="0"/>
              </a:rPr>
              <a:t>(start, stop, </a:t>
            </a:r>
            <a:r>
              <a:rPr lang="en-US" sz="2800" dirty="0" err="1">
                <a:latin typeface="Courier New" panose="02070309020205020404" pitchFamily="49" charset="0"/>
                <a:cs typeface="Courier New" panose="02070309020205020404" pitchFamily="49" charset="0"/>
              </a:rPr>
              <a:t>num</a:t>
            </a:r>
            <a:r>
              <a:rPr lang="en-US" sz="2800" dirty="0">
                <a:latin typeface="Courier New" panose="02070309020205020404" pitchFamily="49" charset="0"/>
                <a:cs typeface="Courier New" panose="02070309020205020404" pitchFamily="49" charset="0"/>
              </a:rPr>
              <a:t>=50, endpoint=True, </a:t>
            </a:r>
            <a:r>
              <a:rPr lang="en-US" sz="2800" dirty="0" err="1">
                <a:latin typeface="Courier New" panose="02070309020205020404" pitchFamily="49" charset="0"/>
                <a:cs typeface="Courier New" panose="02070309020205020404" pitchFamily="49" charset="0"/>
              </a:rPr>
              <a:t>retstep</a:t>
            </a:r>
            <a:r>
              <a:rPr lang="en-US" sz="2800" dirty="0">
                <a:latin typeface="Courier New" panose="02070309020205020404" pitchFamily="49" charset="0"/>
                <a:cs typeface="Courier New" panose="02070309020205020404" pitchFamily="49" charset="0"/>
              </a:rPr>
              <a:t>=False) </a:t>
            </a:r>
          </a:p>
          <a:p>
            <a:pPr lvl="1"/>
            <a:r>
              <a:rPr lang="en-US" sz="2800" dirty="0">
                <a:cs typeface="Courier New" panose="02070309020205020404" pitchFamily="49" charset="0"/>
              </a:rPr>
              <a:t>Checkout </a:t>
            </a:r>
            <a:r>
              <a:rPr lang="en-US" sz="2800" dirty="0" err="1">
                <a:cs typeface="Courier New" panose="02070309020205020404" pitchFamily="49" charset="0"/>
              </a:rPr>
              <a:t>logspace</a:t>
            </a:r>
            <a:r>
              <a:rPr lang="en-US" sz="2800" dirty="0">
                <a:cs typeface="Courier New" panose="02070309020205020404" pitchFamily="49" charset="0"/>
              </a:rPr>
              <a:t> &amp; </a:t>
            </a:r>
            <a:r>
              <a:rPr lang="en-US" sz="2800" dirty="0" err="1">
                <a:cs typeface="Courier New" panose="02070309020205020404" pitchFamily="49" charset="0"/>
              </a:rPr>
              <a:t>geomspace</a:t>
            </a:r>
            <a:endParaRPr lang="en-US" sz="2800" dirty="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reshape</a:t>
            </a:r>
            <a:r>
              <a:rPr lang="en-US" sz="2800" dirty="0">
                <a:latin typeface="Courier New" panose="02070309020205020404" pitchFamily="49" charset="0"/>
                <a:cs typeface="Courier New" panose="02070309020205020404" pitchFamily="49" charset="0"/>
              </a:rPr>
              <a:t>(array, </a:t>
            </a:r>
            <a:r>
              <a:rPr lang="en-US" sz="2800" dirty="0" err="1">
                <a:latin typeface="Courier New" panose="02070309020205020404" pitchFamily="49" charset="0"/>
                <a:cs typeface="Courier New" panose="02070309020205020404" pitchFamily="49" charset="0"/>
              </a:rPr>
              <a:t>newshape</a:t>
            </a:r>
            <a:r>
              <a:rPr lang="en-US" sz="2800" dirty="0">
                <a:latin typeface="Courier New" panose="02070309020205020404" pitchFamily="49" charset="0"/>
                <a:cs typeface="Courier New" panose="02070309020205020404" pitchFamily="49" charset="0"/>
              </a:rPr>
              <a:t>, order=‘C’)</a:t>
            </a:r>
          </a:p>
          <a:p>
            <a:endParaRPr lang="en-US" sz="1000" dirty="0">
              <a:latin typeface="Courier New" panose="02070309020205020404" pitchFamily="49" charset="0"/>
              <a:cs typeface="Courier New" panose="02070309020205020404" pitchFamily="49" charset="0"/>
            </a:endParaRPr>
          </a:p>
          <a:p>
            <a:r>
              <a:rPr lang="en-US" sz="2800" b="1" dirty="0">
                <a:latin typeface="Courier New" panose="02070309020205020404" pitchFamily="49" charset="0"/>
                <a:cs typeface="Courier New" panose="02070309020205020404" pitchFamily="49" charset="0"/>
              </a:rPr>
              <a:t>copy</a:t>
            </a:r>
            <a:r>
              <a:rPr lang="en-US" sz="2800" dirty="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obj</a:t>
            </a:r>
            <a:r>
              <a:rPr lang="en-US" sz="2800" dirty="0">
                <a:latin typeface="Courier New" panose="02070309020205020404" pitchFamily="49" charset="0"/>
                <a:cs typeface="Courier New" panose="02070309020205020404" pitchFamily="49" charset="0"/>
              </a:rPr>
              <a:t>, order='K’)</a:t>
            </a: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pPr>
              <a:buClr>
                <a:srgbClr val="C00000"/>
              </a:buClr>
              <a:buFont typeface=".AppleSystemUIFont"/>
              <a:buChar char="+"/>
            </a:pPr>
            <a:r>
              <a:rPr lang="en-US" sz="3200" dirty="0">
                <a:cs typeface="Courier New" panose="02070309020205020404" pitchFamily="49" charset="0"/>
              </a:rPr>
              <a:t> Indexing and slicing arrays</a:t>
            </a:r>
          </a:p>
        </p:txBody>
      </p:sp>
      <p:sp>
        <p:nvSpPr>
          <p:cNvPr id="6" name="TextBox 5">
            <a:extLst>
              <a:ext uri="{FF2B5EF4-FFF2-40B4-BE49-F238E27FC236}">
                <a16:creationId xmlns:a16="http://schemas.microsoft.com/office/drawing/2014/main" id="{8B71874E-A681-2543-B15C-60664B70D464}"/>
              </a:ext>
            </a:extLst>
          </p:cNvPr>
          <p:cNvSpPr txBox="1"/>
          <p:nvPr/>
        </p:nvSpPr>
        <p:spPr>
          <a:xfrm>
            <a:off x="3235459" y="180549"/>
            <a:ext cx="572122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Relevant NumPy functions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28444FAB-A8BD-844B-969D-360F66CED1B8}"/>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68558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488933"/>
            <a:ext cx="4562337" cy="4537796"/>
          </a:xfrm>
        </p:spPr>
        <p:txBody>
          <a:bodyPr>
            <a:normAutofit/>
          </a:bodyPr>
          <a:lstStyle/>
          <a:p>
            <a:r>
              <a:rPr lang="en-US" sz="3200" dirty="0"/>
              <a:t>Plotting library</a:t>
            </a:r>
          </a:p>
        </p:txBody>
      </p:sp>
      <p:pic>
        <p:nvPicPr>
          <p:cNvPr id="3" name="Picture 2">
            <a:extLst>
              <a:ext uri="{FF2B5EF4-FFF2-40B4-BE49-F238E27FC236}">
                <a16:creationId xmlns:a16="http://schemas.microsoft.com/office/drawing/2014/main" id="{9117563E-14CB-E041-8930-4F38104BAC0A}"/>
              </a:ext>
            </a:extLst>
          </p:cNvPr>
          <p:cNvPicPr>
            <a:picLocks noChangeAspect="1"/>
          </p:cNvPicPr>
          <p:nvPr/>
        </p:nvPicPr>
        <p:blipFill>
          <a:blip r:embed="rId3"/>
          <a:stretch>
            <a:fillRect/>
          </a:stretch>
        </p:blipFill>
        <p:spPr>
          <a:xfrm>
            <a:off x="6808197" y="1197352"/>
            <a:ext cx="4024958" cy="5120957"/>
          </a:xfrm>
          <a:prstGeom prst="rect">
            <a:avLst/>
          </a:prstGeom>
        </p:spPr>
      </p:pic>
      <p:sp>
        <p:nvSpPr>
          <p:cNvPr id="6" name="TextBox 5">
            <a:extLst>
              <a:ext uri="{FF2B5EF4-FFF2-40B4-BE49-F238E27FC236}">
                <a16:creationId xmlns:a16="http://schemas.microsoft.com/office/drawing/2014/main" id="{D3B50855-474A-274B-95E8-3F02F8841E82}"/>
              </a:ext>
            </a:extLst>
          </p:cNvPr>
          <p:cNvSpPr txBox="1"/>
          <p:nvPr/>
        </p:nvSpPr>
        <p:spPr>
          <a:xfrm>
            <a:off x="3936292" y="180549"/>
            <a:ext cx="431956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is Matplotlib?</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6CBAC7A4-4A2D-E64B-AA77-301844A6D7BE}"/>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309804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689100"/>
            <a:ext cx="11036300" cy="4884738"/>
          </a:xfrm>
        </p:spPr>
        <p:txBody>
          <a:bodyPr>
            <a:normAutofit/>
          </a:bodyPr>
          <a:lstStyle/>
          <a:p>
            <a:r>
              <a:rPr lang="en-US" sz="3200" b="1" dirty="0"/>
              <a:t>Functions</a:t>
            </a:r>
            <a:r>
              <a:rPr lang="en-US" sz="3200" dirty="0"/>
              <a:t>: plot, subplot, scatter and annotate</a:t>
            </a:r>
          </a:p>
          <a:p>
            <a:endParaRPr lang="en-US" sz="3200" dirty="0"/>
          </a:p>
          <a:p>
            <a:r>
              <a:rPr lang="en-US" sz="3200" dirty="0"/>
              <a:t>%</a:t>
            </a:r>
            <a:r>
              <a:rPr lang="en-US" sz="3200" dirty="0" err="1"/>
              <a:t>matplotlib</a:t>
            </a:r>
            <a:r>
              <a:rPr lang="en-US" sz="3200" dirty="0"/>
              <a:t> {inline, notebook}</a:t>
            </a:r>
          </a:p>
          <a:p>
            <a:r>
              <a:rPr lang="en-US" sz="3200" dirty="0" err="1"/>
              <a:t>matplotlib.get_backend</a:t>
            </a:r>
            <a:r>
              <a:rPr lang="en-US" sz="3200" dirty="0"/>
              <a:t>()</a:t>
            </a:r>
          </a:p>
          <a:p>
            <a:endParaRPr lang="en-US" sz="3200" dirty="0"/>
          </a:p>
          <a:p>
            <a:endParaRPr lang="en-US" sz="3200" dirty="0"/>
          </a:p>
        </p:txBody>
      </p:sp>
      <p:sp>
        <p:nvSpPr>
          <p:cNvPr id="6" name="TextBox 5">
            <a:extLst>
              <a:ext uri="{FF2B5EF4-FFF2-40B4-BE49-F238E27FC236}">
                <a16:creationId xmlns:a16="http://schemas.microsoft.com/office/drawing/2014/main" id="{7A20D8F2-1C40-C147-868F-F9628A74C826}"/>
              </a:ext>
            </a:extLst>
          </p:cNvPr>
          <p:cNvSpPr txBox="1"/>
          <p:nvPr/>
        </p:nvSpPr>
        <p:spPr>
          <a:xfrm>
            <a:off x="2880651" y="180549"/>
            <a:ext cx="643084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Relevant Matplotlib functions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7B670655-85C2-4F4D-9D20-B01F14BE4532}"/>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0776253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984250" y="1530350"/>
            <a:ext cx="11207750" cy="5043488"/>
          </a:xfrm>
        </p:spPr>
        <p:txBody>
          <a:bodyPr>
            <a:normAutofit/>
          </a:bodyPr>
          <a:lstStyle/>
          <a:p>
            <a:pPr marL="514350" indent="-514350">
              <a:buFont typeface="+mj-lt"/>
              <a:buAutoNum type="arabicPeriod"/>
            </a:pPr>
            <a:r>
              <a:rPr lang="en-US" sz="3200" b="1" dirty="0" err="1"/>
              <a:t>Seaborn</a:t>
            </a:r>
            <a:r>
              <a:rPr lang="en-US" sz="3200" dirty="0"/>
              <a:t>: Python's Statistical Data Visualization Library</a:t>
            </a:r>
          </a:p>
          <a:p>
            <a:pPr lvl="1"/>
            <a:r>
              <a:rPr lang="en-US" sz="3200" dirty="0"/>
              <a:t>high-level interface to draw statistical graphics</a:t>
            </a:r>
            <a:endParaRPr lang="en-US" sz="2900" dirty="0">
              <a:hlinkClick r:id="" action="ppaction://noaction"/>
            </a:endParaRPr>
          </a:p>
          <a:p>
            <a:pPr lvl="1"/>
            <a:r>
              <a:rPr lang="en-US" sz="2900" dirty="0">
                <a:hlinkClick r:id="" action="ppaction://noaction"/>
              </a:rPr>
              <a:t>https://seaborn.pydata.org/</a:t>
            </a:r>
          </a:p>
          <a:p>
            <a:pPr lvl="1"/>
            <a:endParaRPr lang="en-US" sz="2900" dirty="0"/>
          </a:p>
          <a:p>
            <a:pPr lvl="1"/>
            <a:endParaRPr lang="en-US" sz="2900" dirty="0"/>
          </a:p>
          <a:p>
            <a:pPr marL="514350" indent="-514350">
              <a:buFont typeface="+mj-lt"/>
              <a:buAutoNum type="arabicPeriod"/>
            </a:pPr>
            <a:r>
              <a:rPr lang="en-US" sz="3200" b="1" dirty="0" err="1"/>
              <a:t>Bokeh</a:t>
            </a:r>
            <a:r>
              <a:rPr lang="en-US" sz="3200" dirty="0"/>
              <a:t>: Python interactive visualization library</a:t>
            </a:r>
          </a:p>
          <a:p>
            <a:pPr lvl="1"/>
            <a:r>
              <a:rPr lang="en-US" sz="3200" dirty="0"/>
              <a:t>interactive plots, dashboards, and data applications</a:t>
            </a:r>
          </a:p>
          <a:p>
            <a:pPr lvl="1"/>
            <a:r>
              <a:rPr lang="en-US" sz="3200" dirty="0">
                <a:hlinkClick r:id="rId3"/>
              </a:rPr>
              <a:t>https://bokeh.pydata.org/en/latest/</a:t>
            </a:r>
            <a:endParaRPr lang="en-US" sz="3200" dirty="0"/>
          </a:p>
          <a:p>
            <a:pPr lvl="1"/>
            <a:endParaRPr lang="en-US" sz="2900" dirty="0"/>
          </a:p>
        </p:txBody>
      </p:sp>
      <p:sp>
        <p:nvSpPr>
          <p:cNvPr id="6" name="TextBox 5">
            <a:extLst>
              <a:ext uri="{FF2B5EF4-FFF2-40B4-BE49-F238E27FC236}">
                <a16:creationId xmlns:a16="http://schemas.microsoft.com/office/drawing/2014/main" id="{E70F6BFB-29F6-7E4B-84D9-892E136D6755}"/>
              </a:ext>
            </a:extLst>
          </p:cNvPr>
          <p:cNvSpPr txBox="1"/>
          <p:nvPr/>
        </p:nvSpPr>
        <p:spPr>
          <a:xfrm>
            <a:off x="3122097" y="180549"/>
            <a:ext cx="594795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Other visualization libraries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27EB04C8-BD13-8E4E-8C27-5CDE35FEB6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067410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314759" y="1167390"/>
            <a:ext cx="11710987" cy="5087937"/>
          </a:xfrm>
          <a:solidFill>
            <a:schemeClr val="bg1"/>
          </a:solidFill>
        </p:spPr>
        <p:txBody>
          <a:bodyPr>
            <a:normAutofit/>
          </a:bodyPr>
          <a:lstStyle/>
          <a:p>
            <a:r>
              <a:rPr lang="en-US" sz="2800" dirty="0"/>
              <a:t>Powerful &amp; flexible </a:t>
            </a:r>
            <a:r>
              <a:rPr lang="en-US" sz="2800" u="sng" dirty="0"/>
              <a:t>data munging </a:t>
            </a:r>
            <a:r>
              <a:rPr lang="en-US" sz="2800" dirty="0"/>
              <a:t>library</a:t>
            </a:r>
          </a:p>
          <a:p>
            <a:endParaRPr lang="en-US" sz="800" dirty="0"/>
          </a:p>
          <a:p>
            <a:r>
              <a:rPr lang="en-US" sz="2800" dirty="0"/>
              <a:t>Pandas was built on </a:t>
            </a:r>
            <a:r>
              <a:rPr lang="en-US" sz="2800" dirty="0" err="1"/>
              <a:t>NumPy</a:t>
            </a:r>
            <a:endParaRPr lang="en-US" sz="2800" dirty="0"/>
          </a:p>
          <a:p>
            <a:pPr lvl="1"/>
            <a:r>
              <a:rPr lang="en-US" sz="2400" dirty="0" err="1"/>
              <a:t>NumPy</a:t>
            </a:r>
            <a:r>
              <a:rPr lang="en-US" sz="2400" dirty="0"/>
              <a:t> stores your data in arrays</a:t>
            </a:r>
          </a:p>
          <a:p>
            <a:pPr lvl="1"/>
            <a:r>
              <a:rPr lang="en-US" sz="2400" dirty="0"/>
              <a:t>Pandas takes the </a:t>
            </a:r>
            <a:r>
              <a:rPr lang="en-US" sz="2400" dirty="0" err="1"/>
              <a:t>NumPy</a:t>
            </a:r>
            <a:r>
              <a:rPr lang="en-US" sz="2400" dirty="0"/>
              <a:t> Array…</a:t>
            </a:r>
          </a:p>
          <a:p>
            <a:pPr marL="457200" lvl="1" indent="0">
              <a:buNone/>
            </a:pPr>
            <a:r>
              <a:rPr lang="en-US" sz="2400" dirty="0"/>
              <a:t>		… and gives you a labeled index to it</a:t>
            </a:r>
          </a:p>
          <a:p>
            <a:pPr marL="457200" lvl="1" indent="0">
              <a:buNone/>
            </a:pPr>
            <a:endParaRPr lang="en-US" sz="800" dirty="0"/>
          </a:p>
          <a:p>
            <a:r>
              <a:rPr lang="en-US" sz="2800" dirty="0"/>
              <a:t>Pandas </a:t>
            </a:r>
            <a:r>
              <a:rPr lang="en-US" sz="2800" dirty="0" err="1"/>
              <a:t>DataFrame</a:t>
            </a:r>
            <a:r>
              <a:rPr lang="en-US" sz="2800" dirty="0"/>
              <a:t> is a 2-D labeled data structure with columns of potentially different types</a:t>
            </a:r>
          </a:p>
          <a:p>
            <a:pPr lvl="1"/>
            <a:r>
              <a:rPr lang="en-US" sz="2400" dirty="0"/>
              <a:t>Basically, dictionary-based </a:t>
            </a:r>
            <a:r>
              <a:rPr lang="en-US" sz="2400" dirty="0" err="1"/>
              <a:t>NumPy</a:t>
            </a:r>
            <a:r>
              <a:rPr lang="en-US" sz="2400" dirty="0"/>
              <a:t> arrays</a:t>
            </a:r>
          </a:p>
          <a:p>
            <a:pPr lvl="1"/>
            <a:endParaRPr lang="en-US" sz="800" dirty="0"/>
          </a:p>
          <a:p>
            <a:r>
              <a:rPr lang="en-US" sz="2800" dirty="0"/>
              <a:t>Recommended reading (before doing the exercises)</a:t>
            </a:r>
          </a:p>
          <a:p>
            <a:pPr lvl="1"/>
            <a:r>
              <a:rPr lang="en-US" sz="1800" dirty="0">
                <a:hlinkClick r:id="rId3"/>
              </a:rPr>
              <a:t>https://chrisalbon.com/python/data_wrangling/pandas_apply_operations_to_groups/</a:t>
            </a:r>
            <a:endParaRPr lang="en-US" sz="1800" dirty="0"/>
          </a:p>
        </p:txBody>
      </p:sp>
      <p:sp>
        <p:nvSpPr>
          <p:cNvPr id="6" name="TextBox 5">
            <a:extLst>
              <a:ext uri="{FF2B5EF4-FFF2-40B4-BE49-F238E27FC236}">
                <a16:creationId xmlns:a16="http://schemas.microsoft.com/office/drawing/2014/main" id="{6D92DEF6-8ED7-8E49-9ABB-639E8F43BF18}"/>
              </a:ext>
            </a:extLst>
          </p:cNvPr>
          <p:cNvSpPr txBox="1"/>
          <p:nvPr/>
        </p:nvSpPr>
        <p:spPr>
          <a:xfrm>
            <a:off x="2843589" y="180549"/>
            <a:ext cx="650496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Pandas &amp; Pandas Data Frames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6C258425-CA44-DA40-9653-4CD867D9D3CA}"/>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5383678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685800" y="1371600"/>
            <a:ext cx="11506200" cy="4862945"/>
          </a:xfrm>
        </p:spPr>
        <p:txBody>
          <a:bodyPr>
            <a:normAutofit/>
          </a:bodyPr>
          <a:lstStyle/>
          <a:p>
            <a:r>
              <a:rPr lang="en-US" sz="3200" dirty="0">
                <a:hlinkClick r:id="rId3"/>
              </a:rPr>
              <a:t>http://scikit-learn.org/stable/index.html</a:t>
            </a:r>
            <a:endParaRPr lang="en-US" sz="3200" dirty="0"/>
          </a:p>
          <a:p>
            <a:r>
              <a:rPr lang="en-US" sz="3200" dirty="0"/>
              <a:t>Open source, built on </a:t>
            </a:r>
            <a:r>
              <a:rPr lang="en-US" sz="3200" dirty="0" err="1"/>
              <a:t>NumPy</a:t>
            </a:r>
            <a:r>
              <a:rPr lang="en-US" sz="3200" dirty="0"/>
              <a:t>, </a:t>
            </a:r>
            <a:r>
              <a:rPr lang="en-US" sz="3200" dirty="0" err="1"/>
              <a:t>SciPy</a:t>
            </a:r>
            <a:r>
              <a:rPr lang="en-US" sz="3200" dirty="0"/>
              <a:t>, and </a:t>
            </a:r>
            <a:r>
              <a:rPr lang="en-US" sz="3200" dirty="0" err="1"/>
              <a:t>matplotlib</a:t>
            </a:r>
            <a:endParaRPr lang="en-US" sz="3200" dirty="0"/>
          </a:p>
          <a:p>
            <a:endParaRPr lang="en-US" sz="800" dirty="0"/>
          </a:p>
          <a:p>
            <a:pPr marL="514350" indent="-514350">
              <a:buFont typeface="+mj-lt"/>
              <a:buAutoNum type="arabicPeriod"/>
            </a:pPr>
            <a:r>
              <a:rPr lang="en-US" sz="2800" dirty="0"/>
              <a:t>Classification</a:t>
            </a:r>
          </a:p>
          <a:p>
            <a:pPr marL="514350" indent="-514350">
              <a:buFont typeface="+mj-lt"/>
              <a:buAutoNum type="arabicPeriod"/>
            </a:pPr>
            <a:r>
              <a:rPr lang="en-US" sz="2800" dirty="0"/>
              <a:t>Regression (Logistic Regression)</a:t>
            </a:r>
          </a:p>
          <a:p>
            <a:pPr marL="514350" indent="-514350">
              <a:buFont typeface="+mj-lt"/>
              <a:buAutoNum type="arabicPeriod"/>
            </a:pPr>
            <a:r>
              <a:rPr lang="en-US" sz="2800" dirty="0"/>
              <a:t>Clustering (</a:t>
            </a:r>
            <a:r>
              <a:rPr lang="en-US" sz="2800" dirty="0" err="1"/>
              <a:t>KMeans</a:t>
            </a:r>
            <a:r>
              <a:rPr lang="en-US" sz="2800" dirty="0"/>
              <a:t>)</a:t>
            </a:r>
          </a:p>
          <a:p>
            <a:pPr marL="514350" indent="-514350">
              <a:buFont typeface="+mj-lt"/>
              <a:buAutoNum type="arabicPeriod"/>
            </a:pPr>
            <a:r>
              <a:rPr lang="en-US" sz="2800" dirty="0"/>
              <a:t>Dimensionality reduction (PCA)</a:t>
            </a:r>
          </a:p>
          <a:p>
            <a:pPr marL="514350" indent="-514350">
              <a:buFont typeface="+mj-lt"/>
              <a:buAutoNum type="arabicPeriod"/>
            </a:pPr>
            <a:r>
              <a:rPr lang="en-US" sz="2800" dirty="0"/>
              <a:t>Model selection</a:t>
            </a:r>
          </a:p>
          <a:p>
            <a:pPr marL="514350" indent="-514350">
              <a:buFont typeface="+mj-lt"/>
              <a:buAutoNum type="arabicPeriod"/>
            </a:pPr>
            <a:r>
              <a:rPr lang="en-US" sz="2800" dirty="0"/>
              <a:t>Preprocessing</a:t>
            </a:r>
            <a:endParaRPr lang="en-US" sz="3200" dirty="0"/>
          </a:p>
        </p:txBody>
      </p:sp>
      <p:pic>
        <p:nvPicPr>
          <p:cNvPr id="6" name="Picture 5">
            <a:extLst>
              <a:ext uri="{FF2B5EF4-FFF2-40B4-BE49-F238E27FC236}">
                <a16:creationId xmlns:a16="http://schemas.microsoft.com/office/drawing/2014/main" id="{10C057DA-FF22-DC4C-994C-694B04920D91}"/>
              </a:ext>
            </a:extLst>
          </p:cNvPr>
          <p:cNvPicPr>
            <a:picLocks noChangeAspect="1"/>
          </p:cNvPicPr>
          <p:nvPr/>
        </p:nvPicPr>
        <p:blipFill>
          <a:blip r:embed="rId4"/>
          <a:stretch>
            <a:fillRect/>
          </a:stretch>
        </p:blipFill>
        <p:spPr>
          <a:xfrm>
            <a:off x="5856240" y="4228221"/>
            <a:ext cx="6335760" cy="2006324"/>
          </a:xfrm>
          <a:prstGeom prst="rect">
            <a:avLst/>
          </a:prstGeom>
        </p:spPr>
      </p:pic>
      <p:sp>
        <p:nvSpPr>
          <p:cNvPr id="7" name="TextBox 6">
            <a:extLst>
              <a:ext uri="{FF2B5EF4-FFF2-40B4-BE49-F238E27FC236}">
                <a16:creationId xmlns:a16="http://schemas.microsoft.com/office/drawing/2014/main" id="{B698C635-F0F7-AA41-A2B9-03ED3B85B0D6}"/>
              </a:ext>
            </a:extLst>
          </p:cNvPr>
          <p:cNvSpPr txBox="1"/>
          <p:nvPr/>
        </p:nvSpPr>
        <p:spPr>
          <a:xfrm>
            <a:off x="1752976" y="180549"/>
            <a:ext cx="8686206" cy="661712"/>
          </a:xfrm>
          <a:prstGeom prst="rect">
            <a:avLst/>
          </a:prstGeom>
          <a:noFill/>
        </p:spPr>
        <p:txBody>
          <a:bodyPr wrap="none" lIns="45711" tIns="22856" rIns="45711" bIns="22856" rtlCol="0">
            <a:spAutoFit/>
          </a:bodyPr>
          <a:lstStyle/>
          <a:p>
            <a:pPr algn="ctr"/>
            <a:r>
              <a:rPr lang="en-US" sz="4000" b="1" dirty="0" err="1">
                <a:solidFill>
                  <a:schemeClr val="tx2"/>
                </a:solidFill>
                <a:latin typeface="+mj-lt"/>
                <a:ea typeface="Lato" charset="0"/>
                <a:cs typeface="Lato" charset="0"/>
              </a:rPr>
              <a:t>Scikit</a:t>
            </a:r>
            <a:r>
              <a:rPr lang="en-US" sz="4000" b="1" dirty="0">
                <a:solidFill>
                  <a:schemeClr val="tx2"/>
                </a:solidFill>
                <a:latin typeface="+mj-lt"/>
                <a:ea typeface="Lato" charset="0"/>
                <a:cs typeface="Lato" charset="0"/>
              </a:rPr>
              <a:t>-learn: Machine Learning in Python</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F4E62594-5857-6D4E-A9DE-FD872951A9C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135254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67691"/>
            <a:ext cx="11036300" cy="5306147"/>
          </a:xfrm>
        </p:spPr>
        <p:txBody>
          <a:bodyPr>
            <a:normAutofit/>
          </a:bodyPr>
          <a:lstStyle/>
          <a:p>
            <a:r>
              <a:rPr lang="en-US" sz="3200" dirty="0">
                <a:hlinkClick r:id="rId3"/>
              </a:rPr>
              <a:t>sklearn.decomposition.PCA()</a:t>
            </a:r>
            <a:endParaRPr lang="en-US" sz="3200" dirty="0"/>
          </a:p>
          <a:p>
            <a:r>
              <a:rPr lang="en-US" sz="3200" dirty="0"/>
              <a:t>(Linear) dimensionality reduction using SVD of the data to project it to a lower dimensional space</a:t>
            </a:r>
          </a:p>
          <a:p>
            <a:r>
              <a:rPr lang="en-US" sz="3200" dirty="0"/>
              <a:t>Maximize the variance in the low-dimensional representation</a:t>
            </a:r>
          </a:p>
          <a:p>
            <a:pPr marL="0" indent="0">
              <a:buNone/>
            </a:pPr>
            <a:endParaRPr lang="en-US" sz="3200" dirty="0"/>
          </a:p>
          <a:p>
            <a:r>
              <a:rPr lang="en-US" sz="3200" dirty="0"/>
              <a:t>Take e.g. the Iris dataset</a:t>
            </a:r>
          </a:p>
          <a:p>
            <a:pPr lvl="1"/>
            <a:r>
              <a:rPr lang="en-US" sz="2800" dirty="0">
                <a:hlinkClick r:id="rId4"/>
              </a:rPr>
              <a:t>Example</a:t>
            </a:r>
            <a:endParaRPr lang="en-US" sz="2800" dirty="0"/>
          </a:p>
          <a:p>
            <a:pPr marL="0" indent="0">
              <a:buNone/>
            </a:pPr>
            <a:endParaRPr lang="en-US" sz="3200" dirty="0"/>
          </a:p>
        </p:txBody>
      </p:sp>
      <p:pic>
        <p:nvPicPr>
          <p:cNvPr id="2050" name="Picture 2" descr="http://sebastianraschka.com/images/blog/2015/principal_component_analysis_files/iris.png">
            <a:extLst>
              <a:ext uri="{FF2B5EF4-FFF2-40B4-BE49-F238E27FC236}">
                <a16:creationId xmlns:a16="http://schemas.microsoft.com/office/drawing/2014/main" id="{F7F652EC-67F8-B04B-8A82-EFF28722BD5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06718" y="3357140"/>
            <a:ext cx="3854155" cy="28901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CA13">
            <a:extLst>
              <a:ext uri="{FF2B5EF4-FFF2-40B4-BE49-F238E27FC236}">
                <a16:creationId xmlns:a16="http://schemas.microsoft.com/office/drawing/2014/main" id="{2D57D7B0-9143-684B-9B31-0CDD2CE350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39675" y="3477294"/>
            <a:ext cx="5333241" cy="27491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CD5A09-918A-4249-8F18-8184CE3EB152}"/>
              </a:ext>
            </a:extLst>
          </p:cNvPr>
          <p:cNvSpPr txBox="1"/>
          <p:nvPr/>
        </p:nvSpPr>
        <p:spPr>
          <a:xfrm>
            <a:off x="2241183" y="180549"/>
            <a:ext cx="770978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Principal Component Analysis (PCA)</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CE6F7DDE-1E6D-E741-A372-7F87FD6383B3}"/>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9452001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xit" presetSubtype="0" fill="hold" nodeType="withEffect">
                                  <p:stCondLst>
                                    <p:cond delay="0"/>
                                  </p:stCondLst>
                                  <p:childTnLst>
                                    <p:animEffect transition="out" filter="fade">
                                      <p:cBhvr>
                                        <p:cTn id="31" dur="500"/>
                                        <p:tgtEl>
                                          <p:spTgt spid="2052"/>
                                        </p:tgtEl>
                                      </p:cBhvr>
                                    </p:animEffect>
                                    <p:set>
                                      <p:cBhvr>
                                        <p:cTn id="32"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26128"/>
            <a:ext cx="11036300" cy="5049982"/>
          </a:xfrm>
          <a:solidFill>
            <a:schemeClr val="bg1"/>
          </a:solidFill>
        </p:spPr>
        <p:txBody>
          <a:bodyPr>
            <a:normAutofit/>
          </a:bodyPr>
          <a:lstStyle/>
          <a:p>
            <a:r>
              <a:rPr lang="en-US" sz="3200" dirty="0">
                <a:hlinkClick r:id="rId3"/>
              </a:rPr>
              <a:t>sklearn.linear_model.LogisticRegression()</a:t>
            </a:r>
            <a:endParaRPr lang="en-US" sz="3200" dirty="0"/>
          </a:p>
          <a:p>
            <a:r>
              <a:rPr lang="en-US" sz="3200" dirty="0"/>
              <a:t>Model used for prediction of the probability of occurrence of an event by fitting data to a logistic curve</a:t>
            </a:r>
          </a:p>
          <a:p>
            <a:r>
              <a:rPr lang="en-US" sz="3200" dirty="0"/>
              <a:t>Standard industry workhorse!</a:t>
            </a:r>
          </a:p>
          <a:p>
            <a:endParaRPr lang="en-US" sz="3200" dirty="0"/>
          </a:p>
          <a:p>
            <a:endParaRPr lang="en-US" sz="3200" dirty="0"/>
          </a:p>
          <a:p>
            <a:endParaRPr lang="en-US" sz="3200" dirty="0"/>
          </a:p>
          <a:p>
            <a:pPr marL="0" indent="0">
              <a:buNone/>
            </a:pPr>
            <a:endParaRPr lang="en-US" sz="3200" dirty="0"/>
          </a:p>
          <a:p>
            <a:r>
              <a:rPr lang="en-US" sz="3200" dirty="0">
                <a:hlinkClick r:id="rId4"/>
              </a:rPr>
              <a:t>Chaining a PCA and a logistic regression</a:t>
            </a:r>
            <a:endParaRPr lang="en-US" sz="3200" dirty="0"/>
          </a:p>
        </p:txBody>
      </p:sp>
      <p:pic>
        <p:nvPicPr>
          <p:cNvPr id="3076" name="Picture 4" descr="Résultat de recherche d'images pour &quot;logistic regression&quot;">
            <a:extLst>
              <a:ext uri="{FF2B5EF4-FFF2-40B4-BE49-F238E27FC236}">
                <a16:creationId xmlns:a16="http://schemas.microsoft.com/office/drawing/2014/main" id="{BEE61CF8-BCCC-0646-8A3C-F337E6F8705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47138" y="2760857"/>
            <a:ext cx="3825662" cy="27736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ésultat de recherche d'images pour &quot;logistic regression&quot;">
            <a:extLst>
              <a:ext uri="{FF2B5EF4-FFF2-40B4-BE49-F238E27FC236}">
                <a16:creationId xmlns:a16="http://schemas.microsoft.com/office/drawing/2014/main" id="{140106F8-672D-7240-8532-E64AEEF291A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91582" y="3302050"/>
            <a:ext cx="4204490" cy="2253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3F2E92-F0F3-A946-8F3C-F2DD30BEC4EB}"/>
              </a:ext>
            </a:extLst>
          </p:cNvPr>
          <p:cNvSpPr txBox="1"/>
          <p:nvPr/>
        </p:nvSpPr>
        <p:spPr>
          <a:xfrm>
            <a:off x="4048470" y="180549"/>
            <a:ext cx="409520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Logistic Regression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F9E254E7-D9F7-9341-8920-C6B74AE8C03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8808156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26126"/>
            <a:ext cx="11036300" cy="5029201"/>
          </a:xfrm>
          <a:solidFill>
            <a:schemeClr val="bg1"/>
          </a:solidFill>
        </p:spPr>
        <p:txBody>
          <a:bodyPr>
            <a:normAutofit/>
          </a:bodyPr>
          <a:lstStyle/>
          <a:p>
            <a:r>
              <a:rPr lang="en-US" sz="3200" dirty="0">
                <a:hlinkClick r:id="rId3"/>
              </a:rPr>
              <a:t>sklearn.cluster.KMeans()</a:t>
            </a:r>
            <a:endParaRPr lang="en-US" sz="3200" dirty="0"/>
          </a:p>
          <a:p>
            <a:r>
              <a:rPr lang="en-US" sz="3200" dirty="0"/>
              <a:t>Find similarity groups in a data, called clusters</a:t>
            </a:r>
          </a:p>
          <a:p>
            <a:r>
              <a:rPr lang="en-US" sz="3200" dirty="0"/>
              <a:t>Randomize K points, </a:t>
            </a:r>
            <a:r>
              <a:rPr lang="en-US" sz="3200" dirty="0">
                <a:sym typeface="Wingdings" pitchFamily="2" charset="2"/>
              </a:rPr>
              <a:t>then </a:t>
            </a:r>
            <a:r>
              <a:rPr lang="en-US" sz="3200" dirty="0"/>
              <a:t>two-step iterative algorithm:</a:t>
            </a:r>
          </a:p>
          <a:p>
            <a:pPr lvl="1"/>
            <a:r>
              <a:rPr lang="en-US" sz="2800" dirty="0"/>
              <a:t>1. Cluster assignment step</a:t>
            </a:r>
          </a:p>
          <a:p>
            <a:pPr lvl="1"/>
            <a:r>
              <a:rPr lang="en-US" sz="2800" dirty="0"/>
              <a:t>2. Move centroid step.</a:t>
            </a:r>
          </a:p>
          <a:p>
            <a:endParaRPr lang="en-US" sz="3200" dirty="0"/>
          </a:p>
        </p:txBody>
      </p:sp>
      <p:pic>
        <p:nvPicPr>
          <p:cNvPr id="5122" name="Picture 2" descr="clustering in k means">
            <a:extLst>
              <a:ext uri="{FF2B5EF4-FFF2-40B4-BE49-F238E27FC236}">
                <a16:creationId xmlns:a16="http://schemas.microsoft.com/office/drawing/2014/main" id="{0B663117-5729-B046-9397-345E2FEE1E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8231" y="3927762"/>
            <a:ext cx="2322872" cy="22860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ve centroid step in K means algorithim">
            <a:extLst>
              <a:ext uri="{FF2B5EF4-FFF2-40B4-BE49-F238E27FC236}">
                <a16:creationId xmlns:a16="http://schemas.microsoft.com/office/drawing/2014/main" id="{6B5CBB04-7140-2F41-8D89-D5EB346DD70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85723" y="3927762"/>
            <a:ext cx="2327958" cy="23279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05B901-92DF-8241-88A4-7C4C8E24E714}"/>
              </a:ext>
            </a:extLst>
          </p:cNvPr>
          <p:cNvSpPr txBox="1"/>
          <p:nvPr/>
        </p:nvSpPr>
        <p:spPr>
          <a:xfrm>
            <a:off x="2804700" y="180549"/>
            <a:ext cx="6582746" cy="661712"/>
          </a:xfrm>
          <a:prstGeom prst="rect">
            <a:avLst/>
          </a:prstGeom>
          <a:noFill/>
        </p:spPr>
        <p:txBody>
          <a:bodyPr wrap="none" lIns="45711" tIns="22856" rIns="45711" bIns="22856" rtlCol="0">
            <a:spAutoFit/>
          </a:bodyPr>
          <a:lstStyle/>
          <a:p>
            <a:pPr algn="ctr"/>
            <a:r>
              <a:rPr lang="en-US" sz="4000" b="1" dirty="0" err="1">
                <a:solidFill>
                  <a:schemeClr val="tx2"/>
                </a:solidFill>
                <a:latin typeface="+mj-lt"/>
                <a:ea typeface="Lato" charset="0"/>
                <a:cs typeface="Lato" charset="0"/>
              </a:rPr>
              <a:t>Kmeans</a:t>
            </a:r>
            <a:r>
              <a:rPr lang="en-US" sz="4000" b="1" dirty="0">
                <a:solidFill>
                  <a:schemeClr val="tx2"/>
                </a:solidFill>
                <a:latin typeface="+mj-lt"/>
                <a:ea typeface="Lato" charset="0"/>
                <a:cs typeface="Lato" charset="0"/>
              </a:rPr>
              <a:t> – Clustering algorithm</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5175ED1-2F6B-3646-B679-E5B68218F1FA}"/>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1937864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519545" y="1620981"/>
            <a:ext cx="11672455" cy="4555981"/>
          </a:xfrm>
        </p:spPr>
        <p:txBody>
          <a:bodyPr>
            <a:normAutofit/>
          </a:bodyPr>
          <a:lstStyle/>
          <a:p>
            <a:pPr marL="0" indent="0">
              <a:buNone/>
            </a:pPr>
            <a:r>
              <a:rPr lang="en-US" sz="4000" dirty="0"/>
              <a:t>Open </a:t>
            </a:r>
            <a:r>
              <a:rPr lang="en-US" sz="4000" b="1" dirty="0" err="1"/>
              <a:t>DSLab</a:t>
            </a:r>
            <a:r>
              <a:rPr lang="en-US" sz="4000" b="1" dirty="0"/>
              <a:t> Week 1</a:t>
            </a:r>
            <a:r>
              <a:rPr lang="en-US" sz="4000" dirty="0"/>
              <a:t> </a:t>
            </a:r>
            <a:r>
              <a:rPr lang="en-US" sz="4000" dirty="0" err="1"/>
              <a:t>Jupyter</a:t>
            </a:r>
            <a:r>
              <a:rPr lang="en-US" sz="4000" dirty="0"/>
              <a:t> notebooks in </a:t>
            </a:r>
            <a:r>
              <a:rPr lang="en-US" sz="4000" dirty="0" err="1"/>
              <a:t>Renku</a:t>
            </a:r>
            <a:endParaRPr lang="en-US" sz="4000" dirty="0"/>
          </a:p>
          <a:p>
            <a:pPr marL="0" indent="0">
              <a:buNone/>
            </a:pPr>
            <a:endParaRPr lang="en-US" sz="900" dirty="0"/>
          </a:p>
          <a:p>
            <a:pPr marL="971550" lvl="1" indent="-514350">
              <a:buFont typeface="+mj-lt"/>
              <a:buAutoNum type="arabicPeriod"/>
            </a:pPr>
            <a:r>
              <a:rPr lang="en-US" sz="3600" dirty="0"/>
              <a:t>./notebooks/DSLab_week1-2.ipynb</a:t>
            </a:r>
          </a:p>
          <a:p>
            <a:pPr marL="1428750" lvl="2" indent="-514350">
              <a:buFont typeface="+mj-lt"/>
              <a:buAutoNum type="alphaLcPeriod"/>
            </a:pPr>
            <a:r>
              <a:rPr lang="en-US" sz="3200" dirty="0"/>
              <a:t>NumPy arrays &amp; Matplotlib</a:t>
            </a:r>
          </a:p>
          <a:p>
            <a:pPr marL="914400" lvl="2" indent="0">
              <a:buNone/>
            </a:pPr>
            <a:endParaRPr lang="en-US" sz="1600" dirty="0"/>
          </a:p>
          <a:p>
            <a:pPr marL="971550" lvl="1" indent="-514350">
              <a:buFont typeface="+mj-lt"/>
              <a:buAutoNum type="arabicPeriod"/>
            </a:pPr>
            <a:r>
              <a:rPr lang="en-US" sz="3600" dirty="0"/>
              <a:t>./notebooks/DSLab_week1-3.ipynb</a:t>
            </a:r>
          </a:p>
          <a:p>
            <a:pPr marL="1428750" lvl="2" indent="-514350">
              <a:buFont typeface="+mj-lt"/>
              <a:buAutoNum type="alphaLcPeriod"/>
            </a:pPr>
            <a:r>
              <a:rPr lang="en-US" sz="3200" dirty="0"/>
              <a:t>Getting familiar with Pandas</a:t>
            </a:r>
          </a:p>
          <a:p>
            <a:pPr marL="1428750" lvl="2" indent="-514350">
              <a:buFont typeface="+mj-lt"/>
              <a:buAutoNum type="alphaLcPeriod"/>
            </a:pPr>
            <a:r>
              <a:rPr lang="en-US" sz="3200" dirty="0"/>
              <a:t>Simple Machine Learning problems</a:t>
            </a:r>
          </a:p>
          <a:p>
            <a:pPr marL="0" indent="0">
              <a:buNone/>
            </a:pPr>
            <a:endParaRPr lang="en-US" sz="4000" dirty="0"/>
          </a:p>
        </p:txBody>
      </p:sp>
      <p:sp>
        <p:nvSpPr>
          <p:cNvPr id="6" name="TextBox 5">
            <a:extLst>
              <a:ext uri="{FF2B5EF4-FFF2-40B4-BE49-F238E27FC236}">
                <a16:creationId xmlns:a16="http://schemas.microsoft.com/office/drawing/2014/main" id="{99A5D4D5-6EF5-EB42-946E-FE41A4E3E375}"/>
              </a:ext>
            </a:extLst>
          </p:cNvPr>
          <p:cNvSpPr txBox="1"/>
          <p:nvPr/>
        </p:nvSpPr>
        <p:spPr>
          <a:xfrm>
            <a:off x="2760968" y="180549"/>
            <a:ext cx="667020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Exercises … a bit harder/longer</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B50BA32-2D17-BA42-8102-B4A1786DCEAE}"/>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154994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91B56-EC4A-1440-8E9B-E5E8EE808219}"/>
              </a:ext>
            </a:extLst>
          </p:cNvPr>
          <p:cNvPicPr>
            <a:picLocks noChangeAspect="1"/>
          </p:cNvPicPr>
          <p:nvPr/>
        </p:nvPicPr>
        <p:blipFill>
          <a:blip r:embed="rId2"/>
          <a:stretch>
            <a:fillRect/>
          </a:stretch>
        </p:blipFill>
        <p:spPr>
          <a:xfrm>
            <a:off x="616687" y="1105787"/>
            <a:ext cx="4648334" cy="4582632"/>
          </a:xfrm>
          <a:prstGeom prst="rect">
            <a:avLst/>
          </a:prstGeom>
        </p:spPr>
      </p:pic>
      <p:sp>
        <p:nvSpPr>
          <p:cNvPr id="4" name="Rectangle 3">
            <a:extLst>
              <a:ext uri="{FF2B5EF4-FFF2-40B4-BE49-F238E27FC236}">
                <a16:creationId xmlns:a16="http://schemas.microsoft.com/office/drawing/2014/main" id="{1888BB9E-5C80-8348-A2ED-07A35987423A}"/>
              </a:ext>
            </a:extLst>
          </p:cNvPr>
          <p:cNvSpPr/>
          <p:nvPr/>
        </p:nvSpPr>
        <p:spPr>
          <a:xfrm>
            <a:off x="581247" y="564376"/>
            <a:ext cx="3820632" cy="369332"/>
          </a:xfrm>
          <a:prstGeom prst="rect">
            <a:avLst/>
          </a:prstGeom>
        </p:spPr>
        <p:txBody>
          <a:bodyPr wrap="square">
            <a:spAutoFit/>
          </a:bodyPr>
          <a:lstStyle/>
          <a:p>
            <a:r>
              <a:rPr lang="en-US" dirty="0"/>
              <a:t>1. Login with your </a:t>
            </a:r>
            <a:r>
              <a:rPr lang="en-US" dirty="0" err="1"/>
              <a:t>gaspar</a:t>
            </a:r>
            <a:r>
              <a:rPr lang="en-US" dirty="0"/>
              <a:t> accounts</a:t>
            </a:r>
          </a:p>
        </p:txBody>
      </p:sp>
      <p:pic>
        <p:nvPicPr>
          <p:cNvPr id="6" name="Picture 5">
            <a:extLst>
              <a:ext uri="{FF2B5EF4-FFF2-40B4-BE49-F238E27FC236}">
                <a16:creationId xmlns:a16="http://schemas.microsoft.com/office/drawing/2014/main" id="{EDBF32B8-ED61-9742-9DFB-EE2641F0A027}"/>
              </a:ext>
            </a:extLst>
          </p:cNvPr>
          <p:cNvPicPr>
            <a:picLocks noChangeAspect="1"/>
          </p:cNvPicPr>
          <p:nvPr/>
        </p:nvPicPr>
        <p:blipFill>
          <a:blip r:embed="rId3"/>
          <a:stretch>
            <a:fillRect/>
          </a:stretch>
        </p:blipFill>
        <p:spPr>
          <a:xfrm>
            <a:off x="6096000" y="1084521"/>
            <a:ext cx="5129282" cy="2626390"/>
          </a:xfrm>
          <a:prstGeom prst="rect">
            <a:avLst/>
          </a:prstGeom>
        </p:spPr>
      </p:pic>
      <p:sp>
        <p:nvSpPr>
          <p:cNvPr id="7" name="Rectangle 6">
            <a:extLst>
              <a:ext uri="{FF2B5EF4-FFF2-40B4-BE49-F238E27FC236}">
                <a16:creationId xmlns:a16="http://schemas.microsoft.com/office/drawing/2014/main" id="{DD2CB4BA-C4E1-0B48-8F31-C799E8C5DCEE}"/>
              </a:ext>
            </a:extLst>
          </p:cNvPr>
          <p:cNvSpPr/>
          <p:nvPr/>
        </p:nvSpPr>
        <p:spPr>
          <a:xfrm>
            <a:off x="6049925" y="567920"/>
            <a:ext cx="5475767" cy="369332"/>
          </a:xfrm>
          <a:prstGeom prst="rect">
            <a:avLst/>
          </a:prstGeom>
        </p:spPr>
        <p:txBody>
          <a:bodyPr wrap="square">
            <a:spAutoFit/>
          </a:bodyPr>
          <a:lstStyle/>
          <a:p>
            <a:r>
              <a:rPr lang="en-US" dirty="0"/>
              <a:t>2. Find project </a:t>
            </a:r>
            <a:r>
              <a:rPr lang="en-US" b="1" dirty="0">
                <a:solidFill>
                  <a:srgbClr val="FF0000"/>
                </a:solidFill>
              </a:rPr>
              <a:t>dslab2020</a:t>
            </a:r>
            <a:r>
              <a:rPr lang="en-US" dirty="0"/>
              <a:t>/dslab-exercises-week1</a:t>
            </a:r>
          </a:p>
        </p:txBody>
      </p:sp>
    </p:spTree>
    <p:extLst>
      <p:ext uri="{BB962C8B-B14F-4D97-AF65-F5344CB8AC3E}">
        <p14:creationId xmlns:p14="http://schemas.microsoft.com/office/powerpoint/2010/main" val="93440795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0"/>
            <a:ext cx="12188825" cy="6330453"/>
          </a:xfrm>
          <a:prstGeom prst="rect">
            <a:avLst/>
          </a:prstGeom>
          <a:gradFill flip="none" rotWithShape="1">
            <a:gsLst>
              <a:gs pos="22000">
                <a:srgbClr val="001334">
                  <a:alpha val="90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AutoShape 5"/>
          <p:cNvSpPr>
            <a:spLocks/>
          </p:cNvSpPr>
          <p:nvPr/>
        </p:nvSpPr>
        <p:spPr bwMode="auto">
          <a:xfrm>
            <a:off x="1575668" y="232086"/>
            <a:ext cx="9073662" cy="199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5" tIns="25395" rIns="25395" bIns="25395" anchor="ctr"/>
          <a:lstStyle/>
          <a:p>
            <a:pPr algn="ctr">
              <a:defRPr/>
            </a:pPr>
            <a:r>
              <a:rPr lang="es-ES" sz="6000" dirty="0" err="1">
                <a:solidFill>
                  <a:schemeClr val="bg1"/>
                </a:solidFill>
                <a:latin typeface="+mj-lt"/>
                <a:cs typeface="Lato Regular"/>
              </a:rPr>
              <a:t>Thank</a:t>
            </a:r>
            <a:r>
              <a:rPr lang="es-ES" sz="6000" dirty="0">
                <a:solidFill>
                  <a:schemeClr val="bg1"/>
                </a:solidFill>
                <a:latin typeface="+mj-lt"/>
                <a:cs typeface="Lato Regular"/>
              </a:rPr>
              <a:t> </a:t>
            </a:r>
            <a:r>
              <a:rPr lang="es-ES" sz="6000" dirty="0" err="1">
                <a:solidFill>
                  <a:schemeClr val="bg1"/>
                </a:solidFill>
                <a:latin typeface="+mj-lt"/>
                <a:cs typeface="Lato Regular"/>
              </a:rPr>
              <a:t>you</a:t>
            </a:r>
            <a:r>
              <a:rPr lang="es-ES" sz="6000" dirty="0">
                <a:solidFill>
                  <a:schemeClr val="bg1"/>
                </a:solidFill>
                <a:latin typeface="+mj-lt"/>
                <a:cs typeface="Lato Regular"/>
              </a:rPr>
              <a:t>!</a:t>
            </a:r>
          </a:p>
        </p:txBody>
      </p:sp>
      <p:sp>
        <p:nvSpPr>
          <p:cNvPr id="10"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bg1"/>
          </a:solidFill>
          <a:ln>
            <a:noFill/>
          </a:ln>
          <a:effectLst/>
        </p:spPr>
        <p:txBody>
          <a:bodyPr wrap="none" anchor="ctr"/>
          <a:lstStyle/>
          <a:p>
            <a:endParaRPr lang="en-US" sz="900"/>
          </a:p>
        </p:txBody>
      </p:sp>
      <p:sp>
        <p:nvSpPr>
          <p:cNvPr id="11"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bg1">
              <a:alpha val="80000"/>
            </a:schemeClr>
          </a:solidFill>
          <a:ln>
            <a:noFill/>
          </a:ln>
          <a:effectLst/>
        </p:spPr>
        <p:txBody>
          <a:bodyPr wrap="none" anchor="ctr"/>
          <a:lstStyle/>
          <a:p>
            <a:endParaRPr lang="en-US" sz="900"/>
          </a:p>
        </p:txBody>
      </p:sp>
      <p:sp>
        <p:nvSpPr>
          <p:cNvPr id="12" name="Freeform 769"/>
          <p:cNvSpPr>
            <a:spLocks noChangeArrowheads="1"/>
          </p:cNvSpPr>
          <p:nvPr/>
        </p:nvSpPr>
        <p:spPr bwMode="auto">
          <a:xfrm>
            <a:off x="3688189" y="2136539"/>
            <a:ext cx="2855499" cy="2438188"/>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p:spPr>
        <p:txBody>
          <a:bodyPr wrap="none" anchor="ctr"/>
          <a:lstStyle/>
          <a:p>
            <a:endParaRPr lang="en-US" sz="900"/>
          </a:p>
        </p:txBody>
      </p:sp>
      <p:sp>
        <p:nvSpPr>
          <p:cNvPr id="13"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bg1">
              <a:alpha val="80000"/>
            </a:schemeClr>
          </a:solidFill>
          <a:ln>
            <a:noFill/>
          </a:ln>
          <a:effectLst/>
        </p:spPr>
        <p:txBody>
          <a:bodyPr wrap="none" anchor="ctr"/>
          <a:lstStyle/>
          <a:p>
            <a:endParaRPr lang="en-US" sz="900"/>
          </a:p>
        </p:txBody>
      </p:sp>
      <p:sp>
        <p:nvSpPr>
          <p:cNvPr id="14" name="Freeform 771"/>
          <p:cNvSpPr>
            <a:spLocks noChangeArrowheads="1"/>
          </p:cNvSpPr>
          <p:nvPr/>
        </p:nvSpPr>
        <p:spPr bwMode="auto">
          <a:xfrm>
            <a:off x="6273004" y="3140203"/>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p:spPr>
        <p:txBody>
          <a:bodyPr wrap="none" anchor="ctr"/>
          <a:lstStyle/>
          <a:p>
            <a:endParaRPr lang="en-US" sz="900"/>
          </a:p>
        </p:txBody>
      </p:sp>
      <p:sp>
        <p:nvSpPr>
          <p:cNvPr id="15" name="Freeform 772"/>
          <p:cNvSpPr>
            <a:spLocks noChangeArrowheads="1"/>
          </p:cNvSpPr>
          <p:nvPr/>
        </p:nvSpPr>
        <p:spPr bwMode="auto">
          <a:xfrm>
            <a:off x="6894065" y="4074263"/>
            <a:ext cx="1210665"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bg1">
              <a:alpha val="80000"/>
            </a:schemeClr>
          </a:solidFill>
          <a:ln>
            <a:noFill/>
          </a:ln>
          <a:effectLst/>
        </p:spPr>
        <p:txBody>
          <a:bodyPr wrap="none" anchor="ctr"/>
          <a:lstStyle/>
          <a:p>
            <a:endParaRPr lang="en-US" sz="900"/>
          </a:p>
        </p:txBody>
      </p:sp>
    </p:spTree>
    <p:extLst>
      <p:ext uri="{BB962C8B-B14F-4D97-AF65-F5344CB8AC3E}">
        <p14:creationId xmlns:p14="http://schemas.microsoft.com/office/powerpoint/2010/main" val="264219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8BB9E-5C80-8348-A2ED-07A35987423A}"/>
              </a:ext>
            </a:extLst>
          </p:cNvPr>
          <p:cNvSpPr/>
          <p:nvPr/>
        </p:nvSpPr>
        <p:spPr>
          <a:xfrm>
            <a:off x="581247" y="564376"/>
            <a:ext cx="3820632" cy="369332"/>
          </a:xfrm>
          <a:prstGeom prst="rect">
            <a:avLst/>
          </a:prstGeom>
        </p:spPr>
        <p:txBody>
          <a:bodyPr wrap="square">
            <a:spAutoFit/>
          </a:bodyPr>
          <a:lstStyle/>
          <a:p>
            <a:r>
              <a:rPr lang="en-US" dirty="0"/>
              <a:t>3. Open and fork project</a:t>
            </a:r>
          </a:p>
        </p:txBody>
      </p:sp>
      <p:sp>
        <p:nvSpPr>
          <p:cNvPr id="7" name="Rectangle 6">
            <a:extLst>
              <a:ext uri="{FF2B5EF4-FFF2-40B4-BE49-F238E27FC236}">
                <a16:creationId xmlns:a16="http://schemas.microsoft.com/office/drawing/2014/main" id="{DD2CB4BA-C4E1-0B48-8F31-C799E8C5DCEE}"/>
              </a:ext>
            </a:extLst>
          </p:cNvPr>
          <p:cNvSpPr/>
          <p:nvPr/>
        </p:nvSpPr>
        <p:spPr>
          <a:xfrm>
            <a:off x="5507665" y="567920"/>
            <a:ext cx="6018027" cy="369332"/>
          </a:xfrm>
          <a:prstGeom prst="rect">
            <a:avLst/>
          </a:prstGeom>
        </p:spPr>
        <p:txBody>
          <a:bodyPr wrap="square">
            <a:spAutoFit/>
          </a:bodyPr>
          <a:lstStyle/>
          <a:p>
            <a:r>
              <a:rPr lang="en-US" dirty="0"/>
              <a:t>4. Open forked project and start environment (1 CPU max)</a:t>
            </a:r>
          </a:p>
        </p:txBody>
      </p:sp>
      <p:pic>
        <p:nvPicPr>
          <p:cNvPr id="2" name="Picture 1">
            <a:extLst>
              <a:ext uri="{FF2B5EF4-FFF2-40B4-BE49-F238E27FC236}">
                <a16:creationId xmlns:a16="http://schemas.microsoft.com/office/drawing/2014/main" id="{2B0C5064-EA6C-8D41-904C-5690A70C05DA}"/>
              </a:ext>
            </a:extLst>
          </p:cNvPr>
          <p:cNvPicPr>
            <a:picLocks noChangeAspect="1"/>
          </p:cNvPicPr>
          <p:nvPr/>
        </p:nvPicPr>
        <p:blipFill>
          <a:blip r:embed="rId2"/>
          <a:stretch>
            <a:fillRect/>
          </a:stretch>
        </p:blipFill>
        <p:spPr>
          <a:xfrm>
            <a:off x="730103" y="1161606"/>
            <a:ext cx="2438400" cy="1600200"/>
          </a:xfrm>
          <a:prstGeom prst="rect">
            <a:avLst/>
          </a:prstGeom>
        </p:spPr>
      </p:pic>
      <p:sp>
        <p:nvSpPr>
          <p:cNvPr id="5" name="Oval 4">
            <a:extLst>
              <a:ext uri="{FF2B5EF4-FFF2-40B4-BE49-F238E27FC236}">
                <a16:creationId xmlns:a16="http://schemas.microsoft.com/office/drawing/2014/main" id="{CEE92746-E522-C144-9DBD-0A6B241E0FA7}"/>
              </a:ext>
            </a:extLst>
          </p:cNvPr>
          <p:cNvSpPr/>
          <p:nvPr/>
        </p:nvSpPr>
        <p:spPr>
          <a:xfrm>
            <a:off x="786809" y="1701209"/>
            <a:ext cx="914400" cy="6804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FF0000"/>
              </a:solidFill>
            </a:endParaRPr>
          </a:p>
        </p:txBody>
      </p:sp>
      <p:pic>
        <p:nvPicPr>
          <p:cNvPr id="8" name="Picture 7">
            <a:extLst>
              <a:ext uri="{FF2B5EF4-FFF2-40B4-BE49-F238E27FC236}">
                <a16:creationId xmlns:a16="http://schemas.microsoft.com/office/drawing/2014/main" id="{E2138E15-700C-AF40-B4F1-91C465C1E57F}"/>
              </a:ext>
            </a:extLst>
          </p:cNvPr>
          <p:cNvPicPr>
            <a:picLocks noChangeAspect="1"/>
          </p:cNvPicPr>
          <p:nvPr/>
        </p:nvPicPr>
        <p:blipFill>
          <a:blip r:embed="rId3"/>
          <a:stretch>
            <a:fillRect/>
          </a:stretch>
        </p:blipFill>
        <p:spPr>
          <a:xfrm>
            <a:off x="5253185" y="1127051"/>
            <a:ext cx="6477891" cy="4263656"/>
          </a:xfrm>
          <a:prstGeom prst="rect">
            <a:avLst/>
          </a:prstGeom>
          <a:ln>
            <a:noFill/>
          </a:ln>
        </p:spPr>
      </p:pic>
      <p:sp>
        <p:nvSpPr>
          <p:cNvPr id="9" name="Oval 8">
            <a:extLst>
              <a:ext uri="{FF2B5EF4-FFF2-40B4-BE49-F238E27FC236}">
                <a16:creationId xmlns:a16="http://schemas.microsoft.com/office/drawing/2014/main" id="{3208E6BB-59CD-8E4E-AF69-3A287798CDC5}"/>
              </a:ext>
            </a:extLst>
          </p:cNvPr>
          <p:cNvSpPr/>
          <p:nvPr/>
        </p:nvSpPr>
        <p:spPr>
          <a:xfrm>
            <a:off x="6553201" y="5039832"/>
            <a:ext cx="1336158" cy="44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spTree>
    <p:extLst>
      <p:ext uri="{BB962C8B-B14F-4D97-AF65-F5344CB8AC3E}">
        <p14:creationId xmlns:p14="http://schemas.microsoft.com/office/powerpoint/2010/main" val="3510292741"/>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88BB9E-5C80-8348-A2ED-07A35987423A}"/>
              </a:ext>
            </a:extLst>
          </p:cNvPr>
          <p:cNvSpPr/>
          <p:nvPr/>
        </p:nvSpPr>
        <p:spPr>
          <a:xfrm>
            <a:off x="581247" y="564376"/>
            <a:ext cx="3820632" cy="369332"/>
          </a:xfrm>
          <a:prstGeom prst="rect">
            <a:avLst/>
          </a:prstGeom>
        </p:spPr>
        <p:txBody>
          <a:bodyPr wrap="square">
            <a:spAutoFit/>
          </a:bodyPr>
          <a:lstStyle/>
          <a:p>
            <a:r>
              <a:rPr lang="en-US" dirty="0"/>
              <a:t>5. Open </a:t>
            </a:r>
            <a:r>
              <a:rPr lang="en-US" dirty="0" err="1"/>
              <a:t>Jupyter</a:t>
            </a:r>
            <a:r>
              <a:rPr lang="en-US" dirty="0"/>
              <a:t> Notebook</a:t>
            </a:r>
          </a:p>
        </p:txBody>
      </p:sp>
      <p:sp>
        <p:nvSpPr>
          <p:cNvPr id="7" name="Rectangle 6">
            <a:extLst>
              <a:ext uri="{FF2B5EF4-FFF2-40B4-BE49-F238E27FC236}">
                <a16:creationId xmlns:a16="http://schemas.microsoft.com/office/drawing/2014/main" id="{DD2CB4BA-C4E1-0B48-8F31-C799E8C5DCEE}"/>
              </a:ext>
            </a:extLst>
          </p:cNvPr>
          <p:cNvSpPr/>
          <p:nvPr/>
        </p:nvSpPr>
        <p:spPr>
          <a:xfrm>
            <a:off x="5922334" y="567919"/>
            <a:ext cx="5475767" cy="369332"/>
          </a:xfrm>
          <a:prstGeom prst="rect">
            <a:avLst/>
          </a:prstGeom>
        </p:spPr>
        <p:txBody>
          <a:bodyPr wrap="square">
            <a:spAutoFit/>
          </a:bodyPr>
          <a:lstStyle/>
          <a:p>
            <a:r>
              <a:rPr lang="en-US" dirty="0"/>
              <a:t>6. In </a:t>
            </a:r>
            <a:r>
              <a:rPr lang="en-US" dirty="0" err="1"/>
              <a:t>Jupyter</a:t>
            </a:r>
            <a:r>
              <a:rPr lang="en-US" dirty="0"/>
              <a:t> notebook, exercises are in notebook folder</a:t>
            </a:r>
          </a:p>
        </p:txBody>
      </p:sp>
      <p:pic>
        <p:nvPicPr>
          <p:cNvPr id="3" name="Picture 2">
            <a:extLst>
              <a:ext uri="{FF2B5EF4-FFF2-40B4-BE49-F238E27FC236}">
                <a16:creationId xmlns:a16="http://schemas.microsoft.com/office/drawing/2014/main" id="{8C50A23B-C5A6-BB40-82F7-854D3820C539}"/>
              </a:ext>
            </a:extLst>
          </p:cNvPr>
          <p:cNvPicPr>
            <a:picLocks noChangeAspect="1"/>
          </p:cNvPicPr>
          <p:nvPr/>
        </p:nvPicPr>
        <p:blipFill>
          <a:blip r:embed="rId2"/>
          <a:stretch>
            <a:fillRect/>
          </a:stretch>
        </p:blipFill>
        <p:spPr>
          <a:xfrm>
            <a:off x="574158" y="963040"/>
            <a:ext cx="5039833" cy="1247373"/>
          </a:xfrm>
          <a:prstGeom prst="rect">
            <a:avLst/>
          </a:prstGeom>
        </p:spPr>
      </p:pic>
      <p:sp>
        <p:nvSpPr>
          <p:cNvPr id="9" name="Oval 8">
            <a:extLst>
              <a:ext uri="{FF2B5EF4-FFF2-40B4-BE49-F238E27FC236}">
                <a16:creationId xmlns:a16="http://schemas.microsoft.com/office/drawing/2014/main" id="{FE1BB53C-59B9-1048-850C-8773D28531D9}"/>
              </a:ext>
            </a:extLst>
          </p:cNvPr>
          <p:cNvSpPr/>
          <p:nvPr/>
        </p:nvSpPr>
        <p:spPr>
          <a:xfrm>
            <a:off x="4784649" y="1658679"/>
            <a:ext cx="682814" cy="1718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pic>
        <p:nvPicPr>
          <p:cNvPr id="6" name="Picture 5">
            <a:extLst>
              <a:ext uri="{FF2B5EF4-FFF2-40B4-BE49-F238E27FC236}">
                <a16:creationId xmlns:a16="http://schemas.microsoft.com/office/drawing/2014/main" id="{35413B63-CA0D-D246-9754-86E5F71535D8}"/>
              </a:ext>
            </a:extLst>
          </p:cNvPr>
          <p:cNvPicPr>
            <a:picLocks noChangeAspect="1"/>
          </p:cNvPicPr>
          <p:nvPr/>
        </p:nvPicPr>
        <p:blipFill>
          <a:blip r:embed="rId3"/>
          <a:stretch>
            <a:fillRect/>
          </a:stretch>
        </p:blipFill>
        <p:spPr>
          <a:xfrm>
            <a:off x="5975497" y="1015282"/>
            <a:ext cx="5757826" cy="3828882"/>
          </a:xfrm>
          <a:prstGeom prst="rect">
            <a:avLst/>
          </a:prstGeom>
        </p:spPr>
      </p:pic>
      <p:sp>
        <p:nvSpPr>
          <p:cNvPr id="10" name="Rectangle 9">
            <a:extLst>
              <a:ext uri="{FF2B5EF4-FFF2-40B4-BE49-F238E27FC236}">
                <a16:creationId xmlns:a16="http://schemas.microsoft.com/office/drawing/2014/main" id="{CD9C7C0B-E9F4-5943-9525-EECDFC356EF4}"/>
              </a:ext>
            </a:extLst>
          </p:cNvPr>
          <p:cNvSpPr/>
          <p:nvPr/>
        </p:nvSpPr>
        <p:spPr>
          <a:xfrm>
            <a:off x="606057" y="2460515"/>
            <a:ext cx="4752752" cy="369332"/>
          </a:xfrm>
          <a:prstGeom prst="rect">
            <a:avLst/>
          </a:prstGeom>
        </p:spPr>
        <p:txBody>
          <a:bodyPr wrap="square">
            <a:spAutoFit/>
          </a:bodyPr>
          <a:lstStyle/>
          <a:p>
            <a:r>
              <a:rPr lang="en-US" dirty="0"/>
              <a:t>7. Stop the environment when you are done</a:t>
            </a:r>
          </a:p>
        </p:txBody>
      </p:sp>
      <p:pic>
        <p:nvPicPr>
          <p:cNvPr id="11" name="Picture 10">
            <a:extLst>
              <a:ext uri="{FF2B5EF4-FFF2-40B4-BE49-F238E27FC236}">
                <a16:creationId xmlns:a16="http://schemas.microsoft.com/office/drawing/2014/main" id="{EB874EBA-2AA0-5449-8E87-636F8CA4CBE2}"/>
              </a:ext>
            </a:extLst>
          </p:cNvPr>
          <p:cNvPicPr>
            <a:picLocks noChangeAspect="1"/>
          </p:cNvPicPr>
          <p:nvPr/>
        </p:nvPicPr>
        <p:blipFill>
          <a:blip r:embed="rId2"/>
          <a:stretch>
            <a:fillRect/>
          </a:stretch>
        </p:blipFill>
        <p:spPr>
          <a:xfrm>
            <a:off x="598968" y="2859179"/>
            <a:ext cx="5039833" cy="1247373"/>
          </a:xfrm>
          <a:prstGeom prst="rect">
            <a:avLst/>
          </a:prstGeom>
        </p:spPr>
      </p:pic>
      <p:sp>
        <p:nvSpPr>
          <p:cNvPr id="12" name="Oval 11">
            <a:extLst>
              <a:ext uri="{FF2B5EF4-FFF2-40B4-BE49-F238E27FC236}">
                <a16:creationId xmlns:a16="http://schemas.microsoft.com/office/drawing/2014/main" id="{1C21EB03-57A0-354A-885C-E4632028CF3E}"/>
              </a:ext>
            </a:extLst>
          </p:cNvPr>
          <p:cNvSpPr/>
          <p:nvPr/>
        </p:nvSpPr>
        <p:spPr>
          <a:xfrm>
            <a:off x="4809459" y="3682409"/>
            <a:ext cx="682814" cy="1718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cxnSp>
        <p:nvCxnSpPr>
          <p:cNvPr id="14" name="Straight Arrow Connector 13">
            <a:extLst>
              <a:ext uri="{FF2B5EF4-FFF2-40B4-BE49-F238E27FC236}">
                <a16:creationId xmlns:a16="http://schemas.microsoft.com/office/drawing/2014/main" id="{DE1DE9D0-11A8-0940-A541-BF923E910FDF}"/>
              </a:ext>
            </a:extLst>
          </p:cNvPr>
          <p:cNvCxnSpPr/>
          <p:nvPr/>
        </p:nvCxnSpPr>
        <p:spPr>
          <a:xfrm flipH="1">
            <a:off x="6634716" y="999460"/>
            <a:ext cx="659219" cy="786810"/>
          </a:xfrm>
          <a:prstGeom prst="straightConnector1">
            <a:avLst/>
          </a:pr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5" name="Picture 14">
            <a:extLst>
              <a:ext uri="{FF2B5EF4-FFF2-40B4-BE49-F238E27FC236}">
                <a16:creationId xmlns:a16="http://schemas.microsoft.com/office/drawing/2014/main" id="{75DEA5A3-65CA-1D48-880E-6F0C6041F5EC}"/>
              </a:ext>
            </a:extLst>
          </p:cNvPr>
          <p:cNvPicPr>
            <a:picLocks noChangeAspect="1"/>
          </p:cNvPicPr>
          <p:nvPr/>
        </p:nvPicPr>
        <p:blipFill>
          <a:blip r:embed="rId4"/>
          <a:stretch>
            <a:fillRect/>
          </a:stretch>
        </p:blipFill>
        <p:spPr>
          <a:xfrm>
            <a:off x="637954" y="4729615"/>
            <a:ext cx="4653664" cy="1381447"/>
          </a:xfrm>
          <a:prstGeom prst="rect">
            <a:avLst/>
          </a:prstGeom>
        </p:spPr>
      </p:pic>
      <p:sp>
        <p:nvSpPr>
          <p:cNvPr id="16" name="Rectangle 15">
            <a:extLst>
              <a:ext uri="{FF2B5EF4-FFF2-40B4-BE49-F238E27FC236}">
                <a16:creationId xmlns:a16="http://schemas.microsoft.com/office/drawing/2014/main" id="{F137449B-46C7-6746-ABC7-DB03EEA1445F}"/>
              </a:ext>
            </a:extLst>
          </p:cNvPr>
          <p:cNvSpPr/>
          <p:nvPr/>
        </p:nvSpPr>
        <p:spPr>
          <a:xfrm>
            <a:off x="609600" y="4292859"/>
            <a:ext cx="5089449" cy="369332"/>
          </a:xfrm>
          <a:prstGeom prst="rect">
            <a:avLst/>
          </a:prstGeom>
        </p:spPr>
        <p:txBody>
          <a:bodyPr wrap="square">
            <a:spAutoFit/>
          </a:bodyPr>
          <a:lstStyle/>
          <a:p>
            <a:r>
              <a:rPr lang="en-US" dirty="0"/>
              <a:t>8. You can also access all your active environments</a:t>
            </a:r>
          </a:p>
        </p:txBody>
      </p:sp>
      <p:sp>
        <p:nvSpPr>
          <p:cNvPr id="17" name="Oval 16">
            <a:extLst>
              <a:ext uri="{FF2B5EF4-FFF2-40B4-BE49-F238E27FC236}">
                <a16:creationId xmlns:a16="http://schemas.microsoft.com/office/drawing/2014/main" id="{D62A4A1B-EE34-004A-8CBB-D12BDE83E60F}"/>
              </a:ext>
            </a:extLst>
          </p:cNvPr>
          <p:cNvSpPr/>
          <p:nvPr/>
        </p:nvSpPr>
        <p:spPr>
          <a:xfrm>
            <a:off x="3189767" y="4720856"/>
            <a:ext cx="774962" cy="2126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FF0000"/>
              </a:solidFill>
            </a:endParaRPr>
          </a:p>
        </p:txBody>
      </p:sp>
    </p:spTree>
    <p:extLst>
      <p:ext uri="{BB962C8B-B14F-4D97-AF65-F5344CB8AC3E}">
        <p14:creationId xmlns:p14="http://schemas.microsoft.com/office/powerpoint/2010/main" val="212930437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709824" y="2648430"/>
            <a:ext cx="8804140" cy="1015663"/>
          </a:xfrm>
          <a:prstGeom prst="rect">
            <a:avLst/>
          </a:prstGeom>
          <a:noFill/>
        </p:spPr>
        <p:txBody>
          <a:bodyPr wrap="none" rtlCol="0">
            <a:spAutoFit/>
          </a:bodyPr>
          <a:lstStyle/>
          <a:p>
            <a:pPr algn="ctr"/>
            <a:r>
              <a:rPr lang="en-US" sz="6000" dirty="0">
                <a:solidFill>
                  <a:schemeClr val="bg1"/>
                </a:solidFill>
              </a:rPr>
              <a:t>Overview </a:t>
            </a:r>
            <a:r>
              <a:rPr lang="en-US" sz="6000" dirty="0" err="1">
                <a:solidFill>
                  <a:schemeClr val="bg1"/>
                </a:solidFill>
              </a:rPr>
              <a:t>Jupyter</a:t>
            </a:r>
            <a:r>
              <a:rPr lang="en-US" sz="6000" dirty="0">
                <a:solidFill>
                  <a:schemeClr val="bg1"/>
                </a:solidFill>
              </a:rPr>
              <a:t> notebook</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pic>
        <p:nvPicPr>
          <p:cNvPr id="11" name="Picture 2" descr="example notebook of Lorenz differential equations">
            <a:extLst>
              <a:ext uri="{FF2B5EF4-FFF2-40B4-BE49-F238E27FC236}">
                <a16:creationId xmlns:a16="http://schemas.microsoft.com/office/drawing/2014/main" id="{3ECC4CEB-F4BB-DC40-A859-BCC2E0D1226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10954" y="3648321"/>
            <a:ext cx="3740897" cy="264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91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492369" y="1008542"/>
            <a:ext cx="11699631" cy="5401530"/>
          </a:xfrm>
        </p:spPr>
        <p:txBody>
          <a:bodyPr>
            <a:normAutofit/>
          </a:bodyPr>
          <a:lstStyle/>
          <a:p>
            <a:r>
              <a:rPr lang="en-US" sz="2800" dirty="0"/>
              <a:t>Open source web application</a:t>
            </a:r>
          </a:p>
          <a:p>
            <a:r>
              <a:rPr lang="en-US" sz="2800" dirty="0"/>
              <a:t>Development started in 2014 as spin-off from </a:t>
            </a:r>
            <a:r>
              <a:rPr lang="en-US" sz="2800" dirty="0" err="1"/>
              <a:t>IPython</a:t>
            </a:r>
            <a:endParaRPr lang="en-US" sz="2800" dirty="0"/>
          </a:p>
          <a:p>
            <a:pPr marL="0" indent="0">
              <a:buNone/>
            </a:pPr>
            <a:endParaRPr lang="en-US" sz="1000" dirty="0"/>
          </a:p>
          <a:p>
            <a:r>
              <a:rPr lang="en-US" sz="2800" dirty="0"/>
              <a:t>Notebooks denotes documents that contain both</a:t>
            </a:r>
          </a:p>
          <a:p>
            <a:pPr lvl="1"/>
            <a:r>
              <a:rPr lang="en-US" sz="2400" dirty="0"/>
              <a:t>Code, and rich text elements (figures, links, equations, </a:t>
            </a:r>
            <a:r>
              <a:rPr lang="en-US" sz="2400" dirty="0" err="1"/>
              <a:t>etc</a:t>
            </a:r>
            <a:r>
              <a:rPr lang="en-US" sz="2400" dirty="0"/>
              <a:t>)</a:t>
            </a:r>
          </a:p>
          <a:p>
            <a:pPr marL="0" indent="0">
              <a:buNone/>
            </a:pPr>
            <a:endParaRPr lang="en-US" sz="1000" dirty="0"/>
          </a:p>
          <a:p>
            <a:r>
              <a:rPr lang="en-US" sz="2800" dirty="0"/>
              <a:t>Notebook documents produced by the </a:t>
            </a:r>
            <a:r>
              <a:rPr lang="en-US" sz="2800" dirty="0" err="1"/>
              <a:t>Jupyter</a:t>
            </a:r>
            <a:r>
              <a:rPr lang="en-US" sz="2800" dirty="0"/>
              <a:t> Notebook App</a:t>
            </a:r>
          </a:p>
          <a:p>
            <a:pPr lvl="1"/>
            <a:r>
              <a:rPr lang="en-US" sz="2800" dirty="0"/>
              <a:t>Client-server application to edit and run notebooks</a:t>
            </a:r>
          </a:p>
          <a:p>
            <a:pPr lvl="1"/>
            <a:r>
              <a:rPr lang="en-US" sz="2800" dirty="0"/>
              <a:t>Two main components: the kernels and a dashboard</a:t>
            </a:r>
          </a:p>
          <a:p>
            <a:pPr marL="457200" lvl="1" indent="0">
              <a:buNone/>
            </a:pPr>
            <a:endParaRPr lang="en-US" sz="1000" dirty="0"/>
          </a:p>
          <a:p>
            <a:r>
              <a:rPr lang="en-US" sz="2800" dirty="0" err="1"/>
              <a:t>Jupyter</a:t>
            </a:r>
            <a:r>
              <a:rPr lang="en-US" sz="2800" dirty="0"/>
              <a:t> is a loose acronym meaning Julia, Python and R</a:t>
            </a:r>
          </a:p>
          <a:p>
            <a:r>
              <a:rPr lang="en-US" sz="2800" dirty="0"/>
              <a:t>Nowadays, </a:t>
            </a:r>
            <a:r>
              <a:rPr lang="en-US" sz="2800" dirty="0" err="1"/>
              <a:t>Jupyter</a:t>
            </a:r>
            <a:r>
              <a:rPr lang="en-US" sz="2800" dirty="0"/>
              <a:t> supports </a:t>
            </a:r>
            <a:r>
              <a:rPr lang="en-US" sz="2800" dirty="0">
                <a:hlinkClick r:id="rId3"/>
              </a:rPr>
              <a:t>many other languages</a:t>
            </a:r>
            <a:endParaRPr lang="en-US" sz="2800" dirty="0"/>
          </a:p>
        </p:txBody>
      </p:sp>
      <p:sp>
        <p:nvSpPr>
          <p:cNvPr id="6" name="TextBox 5">
            <a:extLst>
              <a:ext uri="{FF2B5EF4-FFF2-40B4-BE49-F238E27FC236}">
                <a16:creationId xmlns:a16="http://schemas.microsoft.com/office/drawing/2014/main" id="{C1C2D7C7-D229-F840-9111-B2457469DB1A}"/>
              </a:ext>
            </a:extLst>
          </p:cNvPr>
          <p:cNvSpPr txBox="1"/>
          <p:nvPr/>
        </p:nvSpPr>
        <p:spPr>
          <a:xfrm>
            <a:off x="3008182" y="180549"/>
            <a:ext cx="617577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is a </a:t>
            </a:r>
            <a:r>
              <a:rPr lang="en-US" sz="4000" b="1" dirty="0" err="1">
                <a:solidFill>
                  <a:schemeClr val="tx2"/>
                </a:solidFill>
                <a:latin typeface="+mj-lt"/>
                <a:ea typeface="Lato" charset="0"/>
                <a:cs typeface="Lato" charset="0"/>
              </a:rPr>
              <a:t>Jupyter</a:t>
            </a:r>
            <a:r>
              <a:rPr lang="en-US" sz="4000" b="1" dirty="0">
                <a:solidFill>
                  <a:schemeClr val="tx2"/>
                </a:solidFill>
                <a:latin typeface="+mj-lt"/>
                <a:ea typeface="Lato" charset="0"/>
                <a:cs typeface="Lato" charset="0"/>
              </a:rPr>
              <a:t> notebook?</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DC7A542-AFB9-454C-B378-4B46F8CD1C5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721634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233196" y="4053393"/>
            <a:ext cx="7011666" cy="2001838"/>
          </a:xfrm>
        </p:spPr>
        <p:txBody>
          <a:bodyPr>
            <a:normAutofit/>
          </a:bodyPr>
          <a:lstStyle/>
          <a:p>
            <a:r>
              <a:rPr lang="en-US" dirty="0"/>
              <a:t>The </a:t>
            </a:r>
            <a:r>
              <a:rPr lang="en-US" b="1" dirty="0"/>
              <a:t>notebook server </a:t>
            </a:r>
            <a:r>
              <a:rPr lang="en-US" dirty="0"/>
              <a:t>is responsible for saving and loading notebooks</a:t>
            </a:r>
          </a:p>
          <a:p>
            <a:r>
              <a:rPr lang="en-US" dirty="0"/>
              <a:t>The notebook is saved as a JSON file</a:t>
            </a:r>
          </a:p>
          <a:p>
            <a:r>
              <a:rPr lang="en-US" dirty="0"/>
              <a:t>The </a:t>
            </a:r>
            <a:r>
              <a:rPr lang="en-US" b="1" dirty="0"/>
              <a:t>kernel</a:t>
            </a:r>
            <a:r>
              <a:rPr lang="en-US" dirty="0"/>
              <a:t> gets sent cells of code to execute</a:t>
            </a:r>
          </a:p>
        </p:txBody>
      </p:sp>
      <p:sp>
        <p:nvSpPr>
          <p:cNvPr id="6" name="TextBox 5">
            <a:extLst>
              <a:ext uri="{FF2B5EF4-FFF2-40B4-BE49-F238E27FC236}">
                <a16:creationId xmlns:a16="http://schemas.microsoft.com/office/drawing/2014/main" id="{DBA8254D-CF6E-384A-867F-F6C92DF7718E}"/>
              </a:ext>
            </a:extLst>
          </p:cNvPr>
          <p:cNvSpPr txBox="1"/>
          <p:nvPr/>
        </p:nvSpPr>
        <p:spPr>
          <a:xfrm>
            <a:off x="3055607" y="180549"/>
            <a:ext cx="6080942" cy="661712"/>
          </a:xfrm>
          <a:prstGeom prst="rect">
            <a:avLst/>
          </a:prstGeom>
          <a:noFill/>
        </p:spPr>
        <p:txBody>
          <a:bodyPr wrap="none" lIns="45711" tIns="22856" rIns="45711" bIns="22856" rtlCol="0">
            <a:spAutoFit/>
          </a:bodyPr>
          <a:lstStyle/>
          <a:p>
            <a:pPr algn="ctr"/>
            <a:r>
              <a:rPr lang="en-US" sz="4000" b="1" dirty="0" err="1">
                <a:solidFill>
                  <a:schemeClr val="tx2"/>
                </a:solidFill>
                <a:latin typeface="+mj-lt"/>
                <a:ea typeface="Lato" charset="0"/>
                <a:cs typeface="Lato" charset="0"/>
              </a:rPr>
              <a:t>Jupyter</a:t>
            </a:r>
            <a:r>
              <a:rPr lang="en-US" sz="4000" b="1" dirty="0">
                <a:solidFill>
                  <a:schemeClr val="tx2"/>
                </a:solidFill>
                <a:latin typeface="+mj-lt"/>
                <a:ea typeface="Lato" charset="0"/>
                <a:cs typeface="Lato" charset="0"/>
              </a:rPr>
              <a:t> is language-agnostic</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0DC609F6-FC08-D24E-8C65-27534327D4C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8" name="Picture 2" descr="Résultat de recherche d'images pour &quot;jupyter architecture kernels&quot;">
            <a:extLst>
              <a:ext uri="{FF2B5EF4-FFF2-40B4-BE49-F238E27FC236}">
                <a16:creationId xmlns:a16="http://schemas.microsoft.com/office/drawing/2014/main" id="{32BEC6DB-3451-884F-9EF7-5C43D05D9C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5135" y="1178341"/>
            <a:ext cx="7326865" cy="413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42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876511" y="2648430"/>
            <a:ext cx="8470781" cy="1015663"/>
          </a:xfrm>
          <a:prstGeom prst="rect">
            <a:avLst/>
          </a:prstGeom>
          <a:noFill/>
        </p:spPr>
        <p:txBody>
          <a:bodyPr wrap="none" rtlCol="0">
            <a:spAutoFit/>
          </a:bodyPr>
          <a:lstStyle/>
          <a:p>
            <a:pPr algn="ctr"/>
            <a:r>
              <a:rPr lang="en-US" sz="6000" dirty="0">
                <a:solidFill>
                  <a:schemeClr val="bg1"/>
                </a:solidFill>
              </a:rPr>
              <a:t>Crash-course in Python 3.x</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pic>
        <p:nvPicPr>
          <p:cNvPr id="13" name="Picture 2" descr="Résultat de recherche d'images pour &quot;python 3&quot;">
            <a:extLst>
              <a:ext uri="{FF2B5EF4-FFF2-40B4-BE49-F238E27FC236}">
                <a16:creationId xmlns:a16="http://schemas.microsoft.com/office/drawing/2014/main" id="{7C5DA952-5796-4644-A394-743EDFC66FC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59337" y="3664093"/>
            <a:ext cx="2480264" cy="248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05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33086</TotalTime>
  <Words>3112</Words>
  <Application>Microsoft Office PowerPoint</Application>
  <PresentationFormat>Widescreen</PresentationFormat>
  <Paragraphs>570</Paragraphs>
  <Slides>30</Slides>
  <Notes>27</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Pamela Delgado</cp:lastModifiedBy>
  <cp:revision>590</cp:revision>
  <cp:lastPrinted>2019-02-26T14:18:59Z</cp:lastPrinted>
  <dcterms:created xsi:type="dcterms:W3CDTF">2016-11-02T19:50:15Z</dcterms:created>
  <dcterms:modified xsi:type="dcterms:W3CDTF">2020-02-25T08:43:56Z</dcterms:modified>
</cp:coreProperties>
</file>